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3.xml" ContentType="application/vnd.openxmlformats-officedocument.presentationml.notesSl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theme/themeOverride1.xml" ContentType="application/vnd.openxmlformats-officedocument.themeOverrid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theme/themeOverride3.xml" ContentType="application/vnd.openxmlformats-officedocument.themeOverrid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theme/themeOverride5.xml" ContentType="application/vnd.openxmlformats-officedocument.themeOverrid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theme/themeOverride6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1"/>
  </p:notesMasterIdLst>
  <p:sldIdLst>
    <p:sldId id="256" r:id="rId5"/>
    <p:sldId id="300" r:id="rId6"/>
    <p:sldId id="262" r:id="rId7"/>
    <p:sldId id="304" r:id="rId8"/>
    <p:sldId id="269" r:id="rId9"/>
    <p:sldId id="267" r:id="rId10"/>
    <p:sldId id="268" r:id="rId11"/>
    <p:sldId id="292" r:id="rId12"/>
    <p:sldId id="309" r:id="rId13"/>
    <p:sldId id="310" r:id="rId14"/>
    <p:sldId id="311" r:id="rId15"/>
    <p:sldId id="324" r:id="rId16"/>
    <p:sldId id="321" r:id="rId17"/>
    <p:sldId id="322" r:id="rId18"/>
    <p:sldId id="323" r:id="rId19"/>
    <p:sldId id="325" r:id="rId20"/>
    <p:sldId id="301" r:id="rId21"/>
    <p:sldId id="313" r:id="rId22"/>
    <p:sldId id="315" r:id="rId23"/>
    <p:sldId id="316" r:id="rId24"/>
    <p:sldId id="317" r:id="rId25"/>
    <p:sldId id="302" r:id="rId26"/>
    <p:sldId id="312" r:id="rId27"/>
    <p:sldId id="318" r:id="rId28"/>
    <p:sldId id="319" r:id="rId29"/>
    <p:sldId id="320" r:id="rId3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75AC"/>
    <a:srgbClr val="C2D12E"/>
    <a:srgbClr val="0033A1"/>
    <a:srgbClr val="DB651F"/>
    <a:srgbClr val="24370F"/>
    <a:srgbClr val="4B731F"/>
    <a:srgbClr val="3A53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E0C0F5-28BB-430D-8BDC-95537FE47AAC}" v="214" dt="2023-10-10T16:17:25.7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44" autoAdjust="0"/>
    <p:restoredTop sz="94702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0.xml"/><Relationship Id="rId1" Type="http://schemas.microsoft.com/office/2011/relationships/chartStyle" Target="style20.xml"/><Relationship Id="rId4" Type="http://schemas.openxmlformats.org/officeDocument/2006/relationships/oleObject" Target="https://m365gometro-my.sharepoint.com/personal/msamaan_go-metro_com/Documents/Ridership%20Report/RidershipReport_DataWorkspace.xlsx" TargetMode="Externa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1.xml"/><Relationship Id="rId1" Type="http://schemas.microsoft.com/office/2011/relationships/chartStyle" Target="style21.xml"/><Relationship Id="rId4" Type="http://schemas.openxmlformats.org/officeDocument/2006/relationships/oleObject" Target="https://m365gometro-my.sharepoint.com/personal/msamaan_go-metro_com/Documents/Ridership%20Report/RidershipReport_DataWorkspace.xlsx" TargetMode="Externa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oleObject" Target="https://m365gometro-my.sharepoint.com/personal/msamaan_go-metro_com/Documents/Ridership%20Report/RidershipReport_DataWorkspace.xlsx" TargetMode="Externa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23.xml"/><Relationship Id="rId1" Type="http://schemas.microsoft.com/office/2011/relationships/chartStyle" Target="style23.xml"/><Relationship Id="rId4" Type="http://schemas.openxmlformats.org/officeDocument/2006/relationships/oleObject" Target="https://m365gometro-my.sharepoint.com/personal/msamaan_go-metro_com/Documents/Ridership%20Report/RidershipReport_DataWorkspace.xlsx" TargetMode="Externa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24.xml"/><Relationship Id="rId1" Type="http://schemas.microsoft.com/office/2011/relationships/chartStyle" Target="style24.xml"/><Relationship Id="rId4" Type="http://schemas.openxmlformats.org/officeDocument/2006/relationships/oleObject" Target="https://m365gometro-my.sharepoint.com/personal/msamaan_go-metro_com/Documents/Ridership%20Report/RidershipReport_DataWorkspace.xlsx" TargetMode="Externa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25.xml"/><Relationship Id="rId1" Type="http://schemas.microsoft.com/office/2011/relationships/chartStyle" Target="style25.xml"/><Relationship Id="rId4" Type="http://schemas.openxmlformats.org/officeDocument/2006/relationships/oleObject" Target="https://m365gometro-my.sharepoint.com/personal/msamaan_go-metro_com/Documents/Ridership%20Report/RidershipReport_DataWorkspace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Fixed Route Ridership YoY &amp; Budget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Charts!$F$2</c:f>
              <c:strCache>
                <c:ptCount val="1"/>
                <c:pt idx="0">
                  <c:v>Previous Year</c:v>
                </c:pt>
              </c:strCache>
            </c:strRef>
          </c:tx>
          <c:spPr>
            <a:solidFill>
              <a:srgbClr val="0033A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Charts!$E$3:$E$14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Charts!$F$3:$F$14</c:f>
              <c:numCache>
                <c:formatCode>#,##0</c:formatCode>
                <c:ptCount val="12"/>
                <c:pt idx="0">
                  <c:v>812689</c:v>
                </c:pt>
                <c:pt idx="1">
                  <c:v>744776</c:v>
                </c:pt>
                <c:pt idx="2">
                  <c:v>680724</c:v>
                </c:pt>
                <c:pt idx="3">
                  <c:v>614029</c:v>
                </c:pt>
                <c:pt idx="4">
                  <c:v>655187</c:v>
                </c:pt>
                <c:pt idx="5">
                  <c:v>775690</c:v>
                </c:pt>
                <c:pt idx="6">
                  <c:v>819442</c:v>
                </c:pt>
                <c:pt idx="7">
                  <c:v>845100</c:v>
                </c:pt>
                <c:pt idx="8">
                  <c:v>755760</c:v>
                </c:pt>
                <c:pt idx="9">
                  <c:v>853621</c:v>
                </c:pt>
                <c:pt idx="10">
                  <c:v>905633</c:v>
                </c:pt>
                <c:pt idx="11">
                  <c:v>975050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B0-4E31-BD74-11782F72A09B}"/>
            </c:ext>
          </c:extLst>
        </c:ser>
        <c:ser>
          <c:idx val="1"/>
          <c:order val="1"/>
          <c:tx>
            <c:strRef>
              <c:f>Charts!$G$2</c:f>
              <c:strCache>
                <c:ptCount val="1"/>
                <c:pt idx="0">
                  <c:v>Current Year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Charts!$E$3:$E$14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Charts!$G$3:$G$14</c:f>
              <c:numCache>
                <c:formatCode>#,##0</c:formatCode>
                <c:ptCount val="12"/>
                <c:pt idx="0">
                  <c:v>986955</c:v>
                </c:pt>
                <c:pt idx="1">
                  <c:v>872393</c:v>
                </c:pt>
                <c:pt idx="2">
                  <c:v>756345</c:v>
                </c:pt>
                <c:pt idx="3">
                  <c:v>1028706</c:v>
                </c:pt>
                <c:pt idx="4">
                  <c:v>1003539.804</c:v>
                </c:pt>
                <c:pt idx="5">
                  <c:v>1062764</c:v>
                </c:pt>
                <c:pt idx="6">
                  <c:v>1114704</c:v>
                </c:pt>
                <c:pt idx="7">
                  <c:v>1146873</c:v>
                </c:pt>
                <c:pt idx="8">
                  <c:v>983495</c:v>
                </c:pt>
                <c:pt idx="9">
                  <c:v>951023</c:v>
                </c:pt>
                <c:pt idx="10">
                  <c:v>1113680</c:v>
                </c:pt>
                <c:pt idx="11">
                  <c:v>1187395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B0-4E31-BD74-11782F72A0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273403776"/>
        <c:axId val="1620482784"/>
      </c:barChart>
      <c:lineChart>
        <c:grouping val="standard"/>
        <c:varyColors val="0"/>
        <c:ser>
          <c:idx val="2"/>
          <c:order val="2"/>
          <c:tx>
            <c:strRef>
              <c:f>Charts!$H$2</c:f>
              <c:strCache>
                <c:ptCount val="1"/>
                <c:pt idx="0">
                  <c:v>Budget Riders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Charts!$E$3:$E$14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Charts!$H$3:$H$14</c:f>
              <c:numCache>
                <c:formatCode>#,##0</c:formatCode>
                <c:ptCount val="12"/>
                <c:pt idx="0">
                  <c:v>838344</c:v>
                </c:pt>
                <c:pt idx="1">
                  <c:v>781324</c:v>
                </c:pt>
                <c:pt idx="2">
                  <c:v>747342</c:v>
                </c:pt>
                <c:pt idx="3">
                  <c:v>943181</c:v>
                </c:pt>
                <c:pt idx="4">
                  <c:v>847493</c:v>
                </c:pt>
                <c:pt idx="5">
                  <c:v>966255</c:v>
                </c:pt>
                <c:pt idx="6">
                  <c:v>1212669</c:v>
                </c:pt>
                <c:pt idx="7">
                  <c:v>1089793</c:v>
                </c:pt>
                <c:pt idx="8">
                  <c:v>966696</c:v>
                </c:pt>
                <c:pt idx="9">
                  <c:v>967380</c:v>
                </c:pt>
                <c:pt idx="10">
                  <c:v>842350</c:v>
                </c:pt>
                <c:pt idx="11">
                  <c:v>966417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F6B0-4E31-BD74-11782F72A0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3403776"/>
        <c:axId val="1620482784"/>
      </c:lineChart>
      <c:catAx>
        <c:axId val="273403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20482784"/>
        <c:crosses val="autoZero"/>
        <c:auto val="1"/>
        <c:lblAlgn val="ctr"/>
        <c:lblOffset val="100"/>
        <c:noMultiLvlLbl val="0"/>
      </c:catAx>
      <c:valAx>
        <c:axId val="1620482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3403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Missed Trips by Day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Data!$BI$2</c:f>
              <c:strCache>
                <c:ptCount val="1"/>
                <c:pt idx="0">
                  <c:v>Count of Date</c:v>
                </c:pt>
              </c:strCache>
            </c:strRef>
          </c:tx>
          <c:spPr>
            <a:solidFill>
              <a:srgbClr val="DB651F"/>
            </a:solidFill>
            <a:ln>
              <a:solidFill>
                <a:schemeClr val="accent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numRef>
              <c:f>Data!$BG$3:$BG$33</c:f>
              <c:numCache>
                <c:formatCode>m/d/yyyy</c:formatCode>
                <c:ptCount val="31"/>
                <c:pt idx="0">
                  <c:v>45170</c:v>
                </c:pt>
                <c:pt idx="1">
                  <c:v>45171</c:v>
                </c:pt>
                <c:pt idx="2">
                  <c:v>45172</c:v>
                </c:pt>
                <c:pt idx="3">
                  <c:v>45173</c:v>
                </c:pt>
                <c:pt idx="4">
                  <c:v>45174</c:v>
                </c:pt>
                <c:pt idx="5">
                  <c:v>45175</c:v>
                </c:pt>
                <c:pt idx="6">
                  <c:v>45176</c:v>
                </c:pt>
                <c:pt idx="7">
                  <c:v>45177</c:v>
                </c:pt>
                <c:pt idx="8">
                  <c:v>45178</c:v>
                </c:pt>
                <c:pt idx="9">
                  <c:v>45179</c:v>
                </c:pt>
                <c:pt idx="10">
                  <c:v>45180</c:v>
                </c:pt>
                <c:pt idx="11">
                  <c:v>45181</c:v>
                </c:pt>
                <c:pt idx="12">
                  <c:v>45182</c:v>
                </c:pt>
                <c:pt idx="13">
                  <c:v>45183</c:v>
                </c:pt>
                <c:pt idx="14">
                  <c:v>45184</c:v>
                </c:pt>
                <c:pt idx="15">
                  <c:v>45185</c:v>
                </c:pt>
                <c:pt idx="16">
                  <c:v>45186</c:v>
                </c:pt>
                <c:pt idx="17">
                  <c:v>45187</c:v>
                </c:pt>
                <c:pt idx="18">
                  <c:v>45188</c:v>
                </c:pt>
                <c:pt idx="19">
                  <c:v>45189</c:v>
                </c:pt>
                <c:pt idx="20">
                  <c:v>45190</c:v>
                </c:pt>
                <c:pt idx="21">
                  <c:v>45191</c:v>
                </c:pt>
                <c:pt idx="22">
                  <c:v>45192</c:v>
                </c:pt>
                <c:pt idx="23">
                  <c:v>45193</c:v>
                </c:pt>
                <c:pt idx="24">
                  <c:v>45194</c:v>
                </c:pt>
                <c:pt idx="25">
                  <c:v>45195</c:v>
                </c:pt>
                <c:pt idx="26">
                  <c:v>45196</c:v>
                </c:pt>
                <c:pt idx="27">
                  <c:v>45197</c:v>
                </c:pt>
                <c:pt idx="28">
                  <c:v>45198</c:v>
                </c:pt>
                <c:pt idx="29">
                  <c:v>45199</c:v>
                </c:pt>
              </c:numCache>
            </c:numRef>
          </c:cat>
          <c:val>
            <c:numRef>
              <c:f>Data!$BI$3:$BI$33</c:f>
              <c:numCache>
                <c:formatCode>General</c:formatCode>
                <c:ptCount val="31"/>
                <c:pt idx="0">
                  <c:v>61</c:v>
                </c:pt>
                <c:pt idx="1">
                  <c:v>16</c:v>
                </c:pt>
                <c:pt idx="2">
                  <c:v>62</c:v>
                </c:pt>
                <c:pt idx="3">
                  <c:v>27</c:v>
                </c:pt>
                <c:pt idx="4">
                  <c:v>24</c:v>
                </c:pt>
                <c:pt idx="5">
                  <c:v>12</c:v>
                </c:pt>
                <c:pt idx="6">
                  <c:v>60</c:v>
                </c:pt>
                <c:pt idx="7">
                  <c:v>140</c:v>
                </c:pt>
                <c:pt idx="8">
                  <c:v>30</c:v>
                </c:pt>
                <c:pt idx="9">
                  <c:v>33</c:v>
                </c:pt>
                <c:pt idx="10">
                  <c:v>16</c:v>
                </c:pt>
                <c:pt idx="11">
                  <c:v>25</c:v>
                </c:pt>
                <c:pt idx="12">
                  <c:v>23</c:v>
                </c:pt>
                <c:pt idx="13">
                  <c:v>35</c:v>
                </c:pt>
                <c:pt idx="14">
                  <c:v>81</c:v>
                </c:pt>
                <c:pt idx="15">
                  <c:v>63</c:v>
                </c:pt>
                <c:pt idx="16">
                  <c:v>111</c:v>
                </c:pt>
                <c:pt idx="17">
                  <c:v>58</c:v>
                </c:pt>
                <c:pt idx="18">
                  <c:v>39</c:v>
                </c:pt>
                <c:pt idx="19">
                  <c:v>64</c:v>
                </c:pt>
                <c:pt idx="20">
                  <c:v>47</c:v>
                </c:pt>
                <c:pt idx="21">
                  <c:v>150</c:v>
                </c:pt>
                <c:pt idx="22">
                  <c:v>43</c:v>
                </c:pt>
                <c:pt idx="23">
                  <c:v>69</c:v>
                </c:pt>
                <c:pt idx="24">
                  <c:v>28</c:v>
                </c:pt>
                <c:pt idx="25">
                  <c:v>26</c:v>
                </c:pt>
                <c:pt idx="26">
                  <c:v>5</c:v>
                </c:pt>
                <c:pt idx="27">
                  <c:v>13</c:v>
                </c:pt>
                <c:pt idx="28">
                  <c:v>20</c:v>
                </c:pt>
                <c:pt idx="29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56-412D-92BF-D89CB57EAD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1658744112"/>
        <c:axId val="1658747024"/>
      </c:barChart>
      <c:dateAx>
        <c:axId val="165874411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8747024"/>
        <c:crosses val="autoZero"/>
        <c:auto val="1"/>
        <c:lblOffset val="100"/>
        <c:baseTimeUnit val="days"/>
      </c:dateAx>
      <c:valAx>
        <c:axId val="1658747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8744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 b="1"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Average Missed Trips by Day of Week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Data!$BE$2</c:f>
              <c:strCache>
                <c:ptCount val="1"/>
                <c:pt idx="0">
                  <c:v>Avg Daily Missed Trips NoOp</c:v>
                </c:pt>
              </c:strCache>
            </c:strRef>
          </c:tx>
          <c:spPr>
            <a:solidFill>
              <a:srgbClr val="DB651F"/>
            </a:solidFill>
            <a:ln>
              <a:solidFill>
                <a:schemeClr val="accent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Data!$BD$3:$BD$9</c:f>
              <c:strCache>
                <c:ptCount val="7"/>
                <c:pt idx="0">
                  <c:v>Sun</c:v>
                </c:pt>
                <c:pt idx="1">
                  <c:v>Mon</c:v>
                </c:pt>
                <c:pt idx="2">
                  <c:v>Tue</c:v>
                </c:pt>
                <c:pt idx="3">
                  <c:v>Wed</c:v>
                </c:pt>
                <c:pt idx="4">
                  <c:v>Thu</c:v>
                </c:pt>
                <c:pt idx="5">
                  <c:v>Fri</c:v>
                </c:pt>
                <c:pt idx="6">
                  <c:v>Sat</c:v>
                </c:pt>
              </c:strCache>
            </c:strRef>
          </c:cat>
          <c:val>
            <c:numRef>
              <c:f>Data!$BE$3:$BE$9</c:f>
              <c:numCache>
                <c:formatCode>General</c:formatCode>
                <c:ptCount val="7"/>
                <c:pt idx="0">
                  <c:v>68.75</c:v>
                </c:pt>
                <c:pt idx="1">
                  <c:v>32.25</c:v>
                </c:pt>
                <c:pt idx="2">
                  <c:v>28.5</c:v>
                </c:pt>
                <c:pt idx="3">
                  <c:v>26</c:v>
                </c:pt>
                <c:pt idx="4">
                  <c:v>38.75</c:v>
                </c:pt>
                <c:pt idx="5">
                  <c:v>90.4</c:v>
                </c:pt>
                <c:pt idx="6">
                  <c:v>32.200000000000003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97-41CC-9998-6B0B644E8F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1979392496"/>
        <c:axId val="1979384176"/>
      </c:barChart>
      <c:catAx>
        <c:axId val="1979392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84176"/>
        <c:crosses val="autoZero"/>
        <c:auto val="1"/>
        <c:lblAlgn val="ctr"/>
        <c:lblOffset val="100"/>
        <c:noMultiLvlLbl val="0"/>
      </c:catAx>
      <c:valAx>
        <c:axId val="1979384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92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 b="1"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rgbClr val="24370F"/>
                </a:solidFill>
                <a:latin typeface="+mn-lt"/>
                <a:ea typeface="+mn-ea"/>
                <a:cs typeface="+mn-cs"/>
              </a:defRPr>
            </a:pPr>
            <a:r>
              <a:rPr lang="en-US" sz="1600"/>
              <a:t>MetroNow Monthly Ridership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rgbClr val="24370F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Charts!$BY$2</c:f>
              <c:strCache>
                <c:ptCount val="1"/>
                <c:pt idx="0">
                  <c:v>Rides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rgbClr val="24370F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Charts!$BX$3:$BX$6</c:f>
              <c:strCache>
                <c:ptCount val="4"/>
                <c:pt idx="0">
                  <c:v>Jun 23</c:v>
                </c:pt>
                <c:pt idx="1">
                  <c:v>Jul 23</c:v>
                </c:pt>
                <c:pt idx="2">
                  <c:v>Aug 23</c:v>
                </c:pt>
                <c:pt idx="3">
                  <c:v>Sep 23</c:v>
                </c:pt>
              </c:strCache>
            </c:strRef>
          </c:cat>
          <c:val>
            <c:numRef>
              <c:f>Charts!$BY$3:$BY$6</c:f>
              <c:numCache>
                <c:formatCode>#,##0</c:formatCode>
                <c:ptCount val="4"/>
                <c:pt idx="0">
                  <c:v>506</c:v>
                </c:pt>
                <c:pt idx="1">
                  <c:v>1168</c:v>
                </c:pt>
                <c:pt idx="2">
                  <c:v>2765</c:v>
                </c:pt>
                <c:pt idx="3">
                  <c:v>3455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84-409B-8CF5-6896479BDB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74148143"/>
        <c:axId val="574144783"/>
      </c:barChart>
      <c:catAx>
        <c:axId val="5741481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rgbClr val="24370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4144783"/>
        <c:crosses val="autoZero"/>
        <c:auto val="1"/>
        <c:lblAlgn val="ctr"/>
        <c:lblOffset val="100"/>
        <c:noMultiLvlLbl val="0"/>
      </c:catAx>
      <c:valAx>
        <c:axId val="5741447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rgbClr val="24370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414814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rgbClr val="24370F"/>
          </a:solidFill>
        </a:defRPr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rgbClr val="24370F"/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MetroNow Ridership by Day Type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rgbClr val="24370F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Charts!$CA$2</c:f>
              <c:strCache>
                <c:ptCount val="1"/>
                <c:pt idx="0">
                  <c:v>WD</c:v>
                </c:pt>
              </c:strCache>
            </c:strRef>
          </c:tx>
          <c:spPr>
            <a:ln w="57150" cap="rnd">
              <a:solidFill>
                <a:srgbClr val="0033A1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rgbClr val="24370F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Charts!$BX$3:$BX$6</c:f>
              <c:strCache>
                <c:ptCount val="4"/>
                <c:pt idx="0">
                  <c:v>Jun 23</c:v>
                </c:pt>
                <c:pt idx="1">
                  <c:v>Jul 23</c:v>
                </c:pt>
                <c:pt idx="2">
                  <c:v>Aug 23</c:v>
                </c:pt>
                <c:pt idx="3">
                  <c:v>Sep 23</c:v>
                </c:pt>
              </c:strCache>
            </c:strRef>
          </c:cat>
          <c:val>
            <c:numRef>
              <c:f>Charts!$CA$3:$CA$6</c:f>
              <c:numCache>
                <c:formatCode>General</c:formatCode>
                <c:ptCount val="4"/>
                <c:pt idx="0">
                  <c:v>18.600000000000001</c:v>
                </c:pt>
                <c:pt idx="1">
                  <c:v>45.4</c:v>
                </c:pt>
                <c:pt idx="2">
                  <c:v>96.7</c:v>
                </c:pt>
                <c:pt idx="3">
                  <c:v>114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46A4-48F3-B24D-776C8EE7DA9A}"/>
            </c:ext>
          </c:extLst>
        </c:ser>
        <c:ser>
          <c:idx val="1"/>
          <c:order val="1"/>
          <c:tx>
            <c:strRef>
              <c:f>Charts!$CB$2</c:f>
              <c:strCache>
                <c:ptCount val="1"/>
                <c:pt idx="0">
                  <c:v>SA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Charts!$BX$3:$BX$6</c:f>
              <c:strCache>
                <c:ptCount val="4"/>
                <c:pt idx="0">
                  <c:v>Jun 23</c:v>
                </c:pt>
                <c:pt idx="1">
                  <c:v>Jul 23</c:v>
                </c:pt>
                <c:pt idx="2">
                  <c:v>Aug 23</c:v>
                </c:pt>
                <c:pt idx="3">
                  <c:v>Sep 23</c:v>
                </c:pt>
              </c:strCache>
            </c:strRef>
          </c:cat>
          <c:val>
            <c:numRef>
              <c:f>Charts!$CB$3:$CB$6</c:f>
              <c:numCache>
                <c:formatCode>General</c:formatCode>
                <c:ptCount val="4"/>
                <c:pt idx="0">
                  <c:v>12.8</c:v>
                </c:pt>
                <c:pt idx="1">
                  <c:v>29.8</c:v>
                </c:pt>
                <c:pt idx="2">
                  <c:v>74.5</c:v>
                </c:pt>
                <c:pt idx="3">
                  <c:v>88.4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46A4-48F3-B24D-776C8EE7DA9A}"/>
            </c:ext>
          </c:extLst>
        </c:ser>
        <c:ser>
          <c:idx val="2"/>
          <c:order val="2"/>
          <c:tx>
            <c:strRef>
              <c:f>Charts!$CC$2</c:f>
              <c:strCache>
                <c:ptCount val="1"/>
                <c:pt idx="0">
                  <c:v>SU</c:v>
                </c:pt>
              </c:strCache>
            </c:strRef>
          </c:tx>
          <c:spPr>
            <a:ln w="57150" cap="rnd">
              <a:solidFill>
                <a:srgbClr val="C2D12E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Charts!$BX$3:$BX$6</c:f>
              <c:strCache>
                <c:ptCount val="4"/>
                <c:pt idx="0">
                  <c:v>Jun 23</c:v>
                </c:pt>
                <c:pt idx="1">
                  <c:v>Jul 23</c:v>
                </c:pt>
                <c:pt idx="2">
                  <c:v>Aug 23</c:v>
                </c:pt>
                <c:pt idx="3">
                  <c:v>Sep 23</c:v>
                </c:pt>
              </c:strCache>
            </c:strRef>
          </c:cat>
          <c:val>
            <c:numRef>
              <c:f>Charts!$CC$3:$CC$6</c:f>
              <c:numCache>
                <c:formatCode>General</c:formatCode>
                <c:ptCount val="4"/>
                <c:pt idx="0">
                  <c:v>11.5</c:v>
                </c:pt>
                <c:pt idx="1">
                  <c:v>18.3</c:v>
                </c:pt>
                <c:pt idx="2">
                  <c:v>59.5</c:v>
                </c:pt>
                <c:pt idx="3">
                  <c:v>68.8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46A4-48F3-B24D-776C8EE7DA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72445855"/>
        <c:axId val="1072454975"/>
      </c:lineChart>
      <c:catAx>
        <c:axId val="10724458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rgbClr val="24370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2454975"/>
        <c:crosses val="autoZero"/>
        <c:auto val="1"/>
        <c:lblAlgn val="ctr"/>
        <c:lblOffset val="100"/>
        <c:noMultiLvlLbl val="0"/>
      </c:catAx>
      <c:valAx>
        <c:axId val="10724549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rgbClr val="24370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24458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rgbClr val="24370F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rgbClr val="24370F"/>
          </a:solidFill>
        </a:defRPr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Access Ridership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Charts!$AX$2</c:f>
              <c:strCache>
                <c:ptCount val="1"/>
                <c:pt idx="0">
                  <c:v>Past Year</c:v>
                </c:pt>
              </c:strCache>
            </c:strRef>
          </c:tx>
          <c:spPr>
            <a:solidFill>
              <a:srgbClr val="0033A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Charts!$AV$4:$AV$15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Charts!$AX$4:$AX$15</c:f>
              <c:numCache>
                <c:formatCode>#,##0</c:formatCode>
                <c:ptCount val="12"/>
                <c:pt idx="0">
                  <c:v>12768</c:v>
                </c:pt>
                <c:pt idx="1">
                  <c:v>12506</c:v>
                </c:pt>
                <c:pt idx="2">
                  <c:v>12224</c:v>
                </c:pt>
                <c:pt idx="3">
                  <c:v>11682</c:v>
                </c:pt>
                <c:pt idx="4">
                  <c:v>11156</c:v>
                </c:pt>
                <c:pt idx="5">
                  <c:v>14987</c:v>
                </c:pt>
                <c:pt idx="6">
                  <c:v>14034</c:v>
                </c:pt>
                <c:pt idx="7">
                  <c:v>14190</c:v>
                </c:pt>
                <c:pt idx="8">
                  <c:v>14560</c:v>
                </c:pt>
                <c:pt idx="9">
                  <c:v>13897</c:v>
                </c:pt>
                <c:pt idx="10">
                  <c:v>16141</c:v>
                </c:pt>
                <c:pt idx="11">
                  <c:v>14830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D0-4824-B3FA-5914DF7D2D3E}"/>
            </c:ext>
          </c:extLst>
        </c:ser>
        <c:ser>
          <c:idx val="0"/>
          <c:order val="1"/>
          <c:tx>
            <c:strRef>
              <c:f>Charts!$AW$2</c:f>
              <c:strCache>
                <c:ptCount val="1"/>
                <c:pt idx="0">
                  <c:v>Current Year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Charts!$AV$4:$AV$15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Charts!$AW$4:$AW$15</c:f>
              <c:numCache>
                <c:formatCode>#,##0</c:formatCode>
                <c:ptCount val="12"/>
                <c:pt idx="0">
                  <c:v>14929</c:v>
                </c:pt>
                <c:pt idx="1">
                  <c:v>14268</c:v>
                </c:pt>
                <c:pt idx="2">
                  <c:v>13371</c:v>
                </c:pt>
                <c:pt idx="3">
                  <c:v>14063</c:v>
                </c:pt>
                <c:pt idx="4">
                  <c:v>13815</c:v>
                </c:pt>
                <c:pt idx="5">
                  <c:v>16017</c:v>
                </c:pt>
                <c:pt idx="6">
                  <c:v>14473</c:v>
                </c:pt>
                <c:pt idx="7">
                  <c:v>15873</c:v>
                </c:pt>
                <c:pt idx="8">
                  <c:v>15397</c:v>
                </c:pt>
                <c:pt idx="9">
                  <c:v>14874</c:v>
                </c:pt>
                <c:pt idx="10">
                  <c:v>16841</c:v>
                </c:pt>
                <c:pt idx="11">
                  <c:v>15235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D0-4824-B3FA-5914DF7D2D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93542064"/>
        <c:axId val="793527920"/>
      </c:barChart>
      <c:lineChart>
        <c:grouping val="standard"/>
        <c:varyColors val="0"/>
        <c:ser>
          <c:idx val="2"/>
          <c:order val="2"/>
          <c:tx>
            <c:strRef>
              <c:f>Charts!$AY$2</c:f>
              <c:strCache>
                <c:ptCount val="1"/>
                <c:pt idx="0">
                  <c:v>Budget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Charts!$AV$4:$AV$15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Charts!$AY$4:$AY$15</c:f>
              <c:numCache>
                <c:formatCode>#,##0</c:formatCode>
                <c:ptCount val="12"/>
                <c:pt idx="0">
                  <c:v>15893</c:v>
                </c:pt>
                <c:pt idx="1">
                  <c:v>15765</c:v>
                </c:pt>
                <c:pt idx="2">
                  <c:v>16697</c:v>
                </c:pt>
                <c:pt idx="3">
                  <c:v>12054</c:v>
                </c:pt>
                <c:pt idx="4">
                  <c:v>11512</c:v>
                </c:pt>
                <c:pt idx="5">
                  <c:v>15465</c:v>
                </c:pt>
                <c:pt idx="6">
                  <c:v>14481</c:v>
                </c:pt>
                <c:pt idx="7">
                  <c:v>14642</c:v>
                </c:pt>
                <c:pt idx="8">
                  <c:v>15024</c:v>
                </c:pt>
                <c:pt idx="9">
                  <c:v>14340</c:v>
                </c:pt>
                <c:pt idx="10">
                  <c:v>16655</c:v>
                </c:pt>
                <c:pt idx="11">
                  <c:v>15303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D6D0-4824-B3FA-5914DF7D2D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3542064"/>
        <c:axId val="793527920"/>
      </c:lineChart>
      <c:catAx>
        <c:axId val="793542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3527920"/>
        <c:crosses val="autoZero"/>
        <c:auto val="1"/>
        <c:lblAlgn val="ctr"/>
        <c:lblOffset val="100"/>
        <c:noMultiLvlLbl val="0"/>
      </c:catAx>
      <c:valAx>
        <c:axId val="793527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3542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Access Ridership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Charts!$BG$2</c:f>
              <c:strCache>
                <c:ptCount val="1"/>
                <c:pt idx="0">
                  <c:v>Ridership</c:v>
                </c:pt>
              </c:strCache>
            </c:strRef>
          </c:tx>
          <c:spPr>
            <a:ln w="1143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/>
            </c:spPr>
          </c:marker>
          <c:cat>
            <c:strRef>
              <c:f>Charts!$BF$3:$BF$50</c:f>
              <c:strCache>
                <c:ptCount val="48"/>
                <c:pt idx="0">
                  <c:v>Oct 19</c:v>
                </c:pt>
                <c:pt idx="1">
                  <c:v>Nov 19</c:v>
                </c:pt>
                <c:pt idx="2">
                  <c:v>Dec 19</c:v>
                </c:pt>
                <c:pt idx="3">
                  <c:v>Jan 20</c:v>
                </c:pt>
                <c:pt idx="4">
                  <c:v>Feb 20</c:v>
                </c:pt>
                <c:pt idx="5">
                  <c:v>Mar 20</c:v>
                </c:pt>
                <c:pt idx="6">
                  <c:v>Apr 20</c:v>
                </c:pt>
                <c:pt idx="7">
                  <c:v>May 20</c:v>
                </c:pt>
                <c:pt idx="8">
                  <c:v>Jun 20</c:v>
                </c:pt>
                <c:pt idx="9">
                  <c:v>Jul 20</c:v>
                </c:pt>
                <c:pt idx="10">
                  <c:v>Aug 20</c:v>
                </c:pt>
                <c:pt idx="11">
                  <c:v>Sep 20</c:v>
                </c:pt>
                <c:pt idx="12">
                  <c:v>Oct 20</c:v>
                </c:pt>
                <c:pt idx="13">
                  <c:v>Nov 20</c:v>
                </c:pt>
                <c:pt idx="14">
                  <c:v>Dec 20</c:v>
                </c:pt>
                <c:pt idx="15">
                  <c:v>Jan 21</c:v>
                </c:pt>
                <c:pt idx="16">
                  <c:v>Feb 21</c:v>
                </c:pt>
                <c:pt idx="17">
                  <c:v>Mar 21</c:v>
                </c:pt>
                <c:pt idx="18">
                  <c:v>Apr 21</c:v>
                </c:pt>
                <c:pt idx="19">
                  <c:v>May 21</c:v>
                </c:pt>
                <c:pt idx="20">
                  <c:v>Jun 21</c:v>
                </c:pt>
                <c:pt idx="21">
                  <c:v>Jul 21</c:v>
                </c:pt>
                <c:pt idx="22">
                  <c:v>Aug 21</c:v>
                </c:pt>
                <c:pt idx="23">
                  <c:v>Sep 21</c:v>
                </c:pt>
                <c:pt idx="24">
                  <c:v>Oct 21</c:v>
                </c:pt>
                <c:pt idx="25">
                  <c:v>Nov 21</c:v>
                </c:pt>
                <c:pt idx="26">
                  <c:v>Dec 21</c:v>
                </c:pt>
                <c:pt idx="27">
                  <c:v>Jan 22</c:v>
                </c:pt>
                <c:pt idx="28">
                  <c:v>Feb 22</c:v>
                </c:pt>
                <c:pt idx="29">
                  <c:v>Mar 22</c:v>
                </c:pt>
                <c:pt idx="30">
                  <c:v>Apr 22</c:v>
                </c:pt>
                <c:pt idx="31">
                  <c:v>May 22</c:v>
                </c:pt>
                <c:pt idx="32">
                  <c:v>Jun 22</c:v>
                </c:pt>
                <c:pt idx="33">
                  <c:v>Jul 22</c:v>
                </c:pt>
                <c:pt idx="34">
                  <c:v>Aug 22</c:v>
                </c:pt>
                <c:pt idx="35">
                  <c:v>Sep 22</c:v>
                </c:pt>
                <c:pt idx="36">
                  <c:v>Oct 22</c:v>
                </c:pt>
                <c:pt idx="37">
                  <c:v>Nov 22</c:v>
                </c:pt>
                <c:pt idx="38">
                  <c:v>Dec 22</c:v>
                </c:pt>
                <c:pt idx="39">
                  <c:v>Jan 23</c:v>
                </c:pt>
                <c:pt idx="40">
                  <c:v>Feb 23</c:v>
                </c:pt>
                <c:pt idx="41">
                  <c:v>Mar 23</c:v>
                </c:pt>
                <c:pt idx="42">
                  <c:v>Apr 23</c:v>
                </c:pt>
                <c:pt idx="43">
                  <c:v>May 23</c:v>
                </c:pt>
                <c:pt idx="44">
                  <c:v>Jun 23</c:v>
                </c:pt>
                <c:pt idx="45">
                  <c:v>Jul 23</c:v>
                </c:pt>
                <c:pt idx="46">
                  <c:v>Aug 23</c:v>
                </c:pt>
                <c:pt idx="47">
                  <c:v>Sep 23</c:v>
                </c:pt>
              </c:strCache>
            </c:strRef>
          </c:cat>
          <c:val>
            <c:numRef>
              <c:f>Charts!$BG$3:$BG$50</c:f>
              <c:numCache>
                <c:formatCode>#,##0</c:formatCode>
                <c:ptCount val="48"/>
                <c:pt idx="0">
                  <c:v>21283</c:v>
                </c:pt>
                <c:pt idx="1">
                  <c:v>18735</c:v>
                </c:pt>
                <c:pt idx="2">
                  <c:v>17252</c:v>
                </c:pt>
                <c:pt idx="3">
                  <c:v>18431</c:v>
                </c:pt>
                <c:pt idx="4">
                  <c:v>18170</c:v>
                </c:pt>
                <c:pt idx="5">
                  <c:v>11807</c:v>
                </c:pt>
                <c:pt idx="6">
                  <c:v>2334</c:v>
                </c:pt>
                <c:pt idx="7">
                  <c:v>3250</c:v>
                </c:pt>
                <c:pt idx="8">
                  <c:v>4795</c:v>
                </c:pt>
                <c:pt idx="9">
                  <c:v>6033</c:v>
                </c:pt>
                <c:pt idx="10">
                  <c:v>6543</c:v>
                </c:pt>
                <c:pt idx="11">
                  <c:v>7577</c:v>
                </c:pt>
                <c:pt idx="12">
                  <c:v>8518</c:v>
                </c:pt>
                <c:pt idx="13">
                  <c:v>7393</c:v>
                </c:pt>
                <c:pt idx="14">
                  <c:v>7275</c:v>
                </c:pt>
                <c:pt idx="15">
                  <c:v>7146</c:v>
                </c:pt>
                <c:pt idx="16">
                  <c:v>6926</c:v>
                </c:pt>
                <c:pt idx="17">
                  <c:v>9631</c:v>
                </c:pt>
                <c:pt idx="18">
                  <c:v>10233</c:v>
                </c:pt>
                <c:pt idx="19">
                  <c:v>10332</c:v>
                </c:pt>
                <c:pt idx="20">
                  <c:v>11284</c:v>
                </c:pt>
                <c:pt idx="21">
                  <c:v>11703</c:v>
                </c:pt>
                <c:pt idx="22">
                  <c:v>12834</c:v>
                </c:pt>
                <c:pt idx="23">
                  <c:v>12687</c:v>
                </c:pt>
                <c:pt idx="24">
                  <c:v>12768</c:v>
                </c:pt>
                <c:pt idx="25">
                  <c:v>12506</c:v>
                </c:pt>
                <c:pt idx="26">
                  <c:v>12224</c:v>
                </c:pt>
                <c:pt idx="27">
                  <c:v>11682</c:v>
                </c:pt>
                <c:pt idx="28">
                  <c:v>11156</c:v>
                </c:pt>
                <c:pt idx="29">
                  <c:v>14987</c:v>
                </c:pt>
                <c:pt idx="30">
                  <c:v>14034</c:v>
                </c:pt>
                <c:pt idx="31">
                  <c:v>14190</c:v>
                </c:pt>
                <c:pt idx="32">
                  <c:v>14560</c:v>
                </c:pt>
                <c:pt idx="33">
                  <c:v>13897</c:v>
                </c:pt>
                <c:pt idx="34">
                  <c:v>16141</c:v>
                </c:pt>
                <c:pt idx="35">
                  <c:v>16141</c:v>
                </c:pt>
                <c:pt idx="36">
                  <c:v>14929</c:v>
                </c:pt>
                <c:pt idx="37">
                  <c:v>14268</c:v>
                </c:pt>
                <c:pt idx="38">
                  <c:v>13371</c:v>
                </c:pt>
                <c:pt idx="39">
                  <c:v>14063</c:v>
                </c:pt>
                <c:pt idx="40">
                  <c:v>13815</c:v>
                </c:pt>
                <c:pt idx="41">
                  <c:v>16017</c:v>
                </c:pt>
                <c:pt idx="42">
                  <c:v>14473</c:v>
                </c:pt>
                <c:pt idx="43">
                  <c:v>15873</c:v>
                </c:pt>
                <c:pt idx="44">
                  <c:v>15397</c:v>
                </c:pt>
                <c:pt idx="45">
                  <c:v>14874</c:v>
                </c:pt>
                <c:pt idx="46">
                  <c:v>16841</c:v>
                </c:pt>
                <c:pt idx="47">
                  <c:v>15235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0222-4905-9574-3E1AC8BD7B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00317264"/>
        <c:axId val="800313104"/>
      </c:lineChart>
      <c:catAx>
        <c:axId val="800317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13104"/>
        <c:crosses val="autoZero"/>
        <c:auto val="1"/>
        <c:lblAlgn val="ctr"/>
        <c:lblOffset val="100"/>
        <c:noMultiLvlLbl val="0"/>
      </c:catAx>
      <c:valAx>
        <c:axId val="800313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17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On-Time Performance - Access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Charts!$BK$2</c:f>
              <c:strCache>
                <c:ptCount val="1"/>
                <c:pt idx="0">
                  <c:v>OTP</c:v>
                </c:pt>
              </c:strCache>
            </c:strRef>
          </c:tx>
          <c:spPr>
            <a:ln w="7620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10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Charts!$BJ$3:$BJ$14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Charts!$BK$3:$BK$14</c:f>
              <c:numCache>
                <c:formatCode>0.0%</c:formatCode>
                <c:ptCount val="12"/>
                <c:pt idx="0">
                  <c:v>0.92223189800000005</c:v>
                </c:pt>
                <c:pt idx="1">
                  <c:v>0.93664143499999997</c:v>
                </c:pt>
                <c:pt idx="2">
                  <c:v>0.93889761400000005</c:v>
                </c:pt>
                <c:pt idx="3">
                  <c:v>0.91538078599999995</c:v>
                </c:pt>
                <c:pt idx="4">
                  <c:v>0.88629999999999998</c:v>
                </c:pt>
                <c:pt idx="5">
                  <c:v>0.91</c:v>
                </c:pt>
                <c:pt idx="6">
                  <c:v>0.90600000000000003</c:v>
                </c:pt>
                <c:pt idx="7">
                  <c:v>0.89700000000000002</c:v>
                </c:pt>
                <c:pt idx="8">
                  <c:v>0.89770000000000005</c:v>
                </c:pt>
                <c:pt idx="9">
                  <c:v>0.91069999999999995</c:v>
                </c:pt>
                <c:pt idx="10">
                  <c:v>0.86900000000000011</c:v>
                </c:pt>
                <c:pt idx="11">
                  <c:v>0.878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DCE1-4DC0-B0B5-37B36606C0ED}"/>
            </c:ext>
          </c:extLst>
        </c:ser>
        <c:ser>
          <c:idx val="1"/>
          <c:order val="1"/>
          <c:tx>
            <c:strRef>
              <c:f>Charts!$BL$2</c:f>
              <c:strCache>
                <c:ptCount val="1"/>
                <c:pt idx="0">
                  <c:v>OTP KPI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Charts!$BJ$3:$BJ$14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Charts!$BL$3:$BL$14</c:f>
              <c:numCache>
                <c:formatCode>0.0%</c:formatCode>
                <c:ptCount val="12"/>
                <c:pt idx="0">
                  <c:v>0.94</c:v>
                </c:pt>
                <c:pt idx="1">
                  <c:v>0.94</c:v>
                </c:pt>
                <c:pt idx="2">
                  <c:v>0.94</c:v>
                </c:pt>
                <c:pt idx="3">
                  <c:v>0.94</c:v>
                </c:pt>
                <c:pt idx="4">
                  <c:v>0.94</c:v>
                </c:pt>
                <c:pt idx="5">
                  <c:v>0.94</c:v>
                </c:pt>
                <c:pt idx="6">
                  <c:v>0.94</c:v>
                </c:pt>
                <c:pt idx="7">
                  <c:v>0.94</c:v>
                </c:pt>
                <c:pt idx="8">
                  <c:v>0.94</c:v>
                </c:pt>
                <c:pt idx="9">
                  <c:v>0.94</c:v>
                </c:pt>
                <c:pt idx="10">
                  <c:v>0.94</c:v>
                </c:pt>
                <c:pt idx="11">
                  <c:v>0.94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CE1-4DC0-B0B5-37B36606C0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8904432"/>
        <c:axId val="798905680"/>
      </c:lineChart>
      <c:catAx>
        <c:axId val="798904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8905680"/>
        <c:crosses val="autoZero"/>
        <c:auto val="1"/>
        <c:lblAlgn val="ctr"/>
        <c:lblOffset val="100"/>
        <c:noMultiLvlLbl val="0"/>
      </c:catAx>
      <c:valAx>
        <c:axId val="798905680"/>
        <c:scaling>
          <c:orientation val="minMax"/>
          <c:max val="1"/>
          <c:min val="0.7000000000000000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8904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Access Service - Productivity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Charts!$BQ$2</c:f>
              <c:strCache>
                <c:ptCount val="1"/>
                <c:pt idx="0">
                  <c:v>Productivity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Charts!$BP$3:$BP$14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Charts!$BQ$3:$BQ$14</c:f>
              <c:numCache>
                <c:formatCode>0.00</c:formatCode>
                <c:ptCount val="12"/>
                <c:pt idx="0">
                  <c:v>2.1946155959999998</c:v>
                </c:pt>
                <c:pt idx="1">
                  <c:v>2.161580281</c:v>
                </c:pt>
                <c:pt idx="2">
                  <c:v>2.1216361350000001</c:v>
                </c:pt>
                <c:pt idx="3">
                  <c:v>2.185536258</c:v>
                </c:pt>
                <c:pt idx="4">
                  <c:v>2.25</c:v>
                </c:pt>
                <c:pt idx="5">
                  <c:v>2.2200000000000002</c:v>
                </c:pt>
                <c:pt idx="6">
                  <c:v>2.17</c:v>
                </c:pt>
                <c:pt idx="7">
                  <c:v>2.1800000000000002</c:v>
                </c:pt>
                <c:pt idx="8">
                  <c:v>2.2000000000000002</c:v>
                </c:pt>
                <c:pt idx="9">
                  <c:v>2.13</c:v>
                </c:pt>
                <c:pt idx="10">
                  <c:v>2.21</c:v>
                </c:pt>
                <c:pt idx="11">
                  <c:v>2.14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BF-4C13-BF79-A76E32F67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88905456"/>
        <c:axId val="788915856"/>
      </c:barChart>
      <c:lineChart>
        <c:grouping val="standard"/>
        <c:varyColors val="0"/>
        <c:ser>
          <c:idx val="1"/>
          <c:order val="1"/>
          <c:tx>
            <c:strRef>
              <c:f>Charts!$BR$2</c:f>
              <c:strCache>
                <c:ptCount val="1"/>
                <c:pt idx="0">
                  <c:v>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Charts!$BP$3:$BP$14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Charts!$BR$3:$BR$14</c:f>
              <c:numCache>
                <c:formatCode>General</c:formatCode>
                <c:ptCount val="12"/>
                <c:pt idx="0">
                  <c:v>2.2000000000000002</c:v>
                </c:pt>
                <c:pt idx="1">
                  <c:v>2.2000000000000002</c:v>
                </c:pt>
                <c:pt idx="2">
                  <c:v>2.2000000000000002</c:v>
                </c:pt>
                <c:pt idx="3">
                  <c:v>2.2000000000000002</c:v>
                </c:pt>
                <c:pt idx="4">
                  <c:v>2.2000000000000002</c:v>
                </c:pt>
                <c:pt idx="5">
                  <c:v>2.2000000000000002</c:v>
                </c:pt>
                <c:pt idx="6">
                  <c:v>2.2000000000000002</c:v>
                </c:pt>
                <c:pt idx="7">
                  <c:v>2.2000000000000002</c:v>
                </c:pt>
                <c:pt idx="8">
                  <c:v>2.2000000000000002</c:v>
                </c:pt>
                <c:pt idx="9">
                  <c:v>2.2000000000000002</c:v>
                </c:pt>
                <c:pt idx="10">
                  <c:v>2.2000000000000002</c:v>
                </c:pt>
                <c:pt idx="11">
                  <c:v>2.2000000000000002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CBF-4C13-BF79-A76E32F67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88905456"/>
        <c:axId val="788915856"/>
      </c:lineChart>
      <c:catAx>
        <c:axId val="788905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8915856"/>
        <c:crosses val="autoZero"/>
        <c:auto val="1"/>
        <c:lblAlgn val="ctr"/>
        <c:lblOffset val="100"/>
        <c:noMultiLvlLbl val="0"/>
      </c:catAx>
      <c:valAx>
        <c:axId val="788915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8905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Access Service - Cost Per Rider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Charts!$BS$2</c:f>
              <c:strCache>
                <c:ptCount val="1"/>
                <c:pt idx="0">
                  <c:v>Cost Per Rider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Charts!$BP$3:$BP$14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Charts!$BS$3:$BS$14</c:f>
              <c:numCache>
                <c:formatCode>"$"#,##0.00</c:formatCode>
                <c:ptCount val="12"/>
                <c:pt idx="0">
                  <c:v>46.75642843</c:v>
                </c:pt>
                <c:pt idx="1">
                  <c:v>48.742649290000003</c:v>
                </c:pt>
                <c:pt idx="2">
                  <c:v>54.915624110000003</c:v>
                </c:pt>
                <c:pt idx="3">
                  <c:v>53.897236720000002</c:v>
                </c:pt>
                <c:pt idx="4">
                  <c:v>49.56</c:v>
                </c:pt>
                <c:pt idx="5">
                  <c:v>54.87</c:v>
                </c:pt>
                <c:pt idx="6">
                  <c:v>55.31</c:v>
                </c:pt>
                <c:pt idx="7">
                  <c:v>58.03</c:v>
                </c:pt>
                <c:pt idx="8">
                  <c:v>59.53</c:v>
                </c:pt>
                <c:pt idx="9">
                  <c:v>57.48</c:v>
                </c:pt>
                <c:pt idx="10">
                  <c:v>53.75</c:v>
                </c:pt>
                <c:pt idx="11">
                  <c:v>56.56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A8-4A9C-BD51-4782E468B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96375200"/>
        <c:axId val="796376032"/>
      </c:barChart>
      <c:lineChart>
        <c:grouping val="standard"/>
        <c:varyColors val="0"/>
        <c:ser>
          <c:idx val="1"/>
          <c:order val="1"/>
          <c:tx>
            <c:strRef>
              <c:f>Charts!$BT$2</c:f>
              <c:strCache>
                <c:ptCount val="1"/>
                <c:pt idx="0">
                  <c:v>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Charts!$BP$3:$BP$14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Charts!$BT$3:$BT$14</c:f>
              <c:numCache>
                <c:formatCode>"$"#,##0.00</c:formatCode>
                <c:ptCount val="12"/>
                <c:pt idx="0">
                  <c:v>55</c:v>
                </c:pt>
                <c:pt idx="1">
                  <c:v>55</c:v>
                </c:pt>
                <c:pt idx="2">
                  <c:v>55</c:v>
                </c:pt>
                <c:pt idx="3">
                  <c:v>55</c:v>
                </c:pt>
                <c:pt idx="4">
                  <c:v>55</c:v>
                </c:pt>
                <c:pt idx="5">
                  <c:v>55</c:v>
                </c:pt>
                <c:pt idx="6">
                  <c:v>55</c:v>
                </c:pt>
                <c:pt idx="7">
                  <c:v>55</c:v>
                </c:pt>
                <c:pt idx="8">
                  <c:v>55</c:v>
                </c:pt>
                <c:pt idx="9">
                  <c:v>55</c:v>
                </c:pt>
                <c:pt idx="10">
                  <c:v>55</c:v>
                </c:pt>
                <c:pt idx="11">
                  <c:v>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5A8-4A9C-BD51-4782E468B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6375200"/>
        <c:axId val="796376032"/>
      </c:lineChart>
      <c:catAx>
        <c:axId val="796375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6376032"/>
        <c:crosses val="autoZero"/>
        <c:auto val="1"/>
        <c:lblAlgn val="ctr"/>
        <c:lblOffset val="100"/>
        <c:noMultiLvlLbl val="0"/>
      </c:catAx>
      <c:valAx>
        <c:axId val="796376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6375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CPS Ridership by Day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Data!$BB$2</c:f>
              <c:strCache>
                <c:ptCount val="1"/>
                <c:pt idx="0">
                  <c:v>CPS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accent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numRef>
              <c:f>Data!$AZ$3:$AZ$32</c:f>
              <c:numCache>
                <c:formatCode>m/d/yyyy</c:formatCode>
                <c:ptCount val="30"/>
                <c:pt idx="0">
                  <c:v>45170</c:v>
                </c:pt>
                <c:pt idx="1">
                  <c:v>45171</c:v>
                </c:pt>
                <c:pt idx="2">
                  <c:v>45172</c:v>
                </c:pt>
                <c:pt idx="3">
                  <c:v>45173</c:v>
                </c:pt>
                <c:pt idx="4">
                  <c:v>45174</c:v>
                </c:pt>
                <c:pt idx="5">
                  <c:v>45175</c:v>
                </c:pt>
                <c:pt idx="6">
                  <c:v>45176</c:v>
                </c:pt>
                <c:pt idx="7">
                  <c:v>45177</c:v>
                </c:pt>
                <c:pt idx="8">
                  <c:v>45178</c:v>
                </c:pt>
                <c:pt idx="9">
                  <c:v>45179</c:v>
                </c:pt>
                <c:pt idx="10">
                  <c:v>45180</c:v>
                </c:pt>
                <c:pt idx="11">
                  <c:v>45181</c:v>
                </c:pt>
                <c:pt idx="12">
                  <c:v>45182</c:v>
                </c:pt>
                <c:pt idx="13">
                  <c:v>45183</c:v>
                </c:pt>
                <c:pt idx="14">
                  <c:v>45184</c:v>
                </c:pt>
                <c:pt idx="15">
                  <c:v>45185</c:v>
                </c:pt>
                <c:pt idx="16">
                  <c:v>45186</c:v>
                </c:pt>
                <c:pt idx="17">
                  <c:v>45187</c:v>
                </c:pt>
                <c:pt idx="18">
                  <c:v>45188</c:v>
                </c:pt>
                <c:pt idx="19">
                  <c:v>45189</c:v>
                </c:pt>
                <c:pt idx="20">
                  <c:v>45190</c:v>
                </c:pt>
                <c:pt idx="21">
                  <c:v>45191</c:v>
                </c:pt>
                <c:pt idx="22">
                  <c:v>45192</c:v>
                </c:pt>
                <c:pt idx="23">
                  <c:v>45193</c:v>
                </c:pt>
                <c:pt idx="24">
                  <c:v>45194</c:v>
                </c:pt>
                <c:pt idx="25">
                  <c:v>45195</c:v>
                </c:pt>
                <c:pt idx="26">
                  <c:v>45196</c:v>
                </c:pt>
                <c:pt idx="27">
                  <c:v>45197</c:v>
                </c:pt>
                <c:pt idx="28">
                  <c:v>45198</c:v>
                </c:pt>
                <c:pt idx="29">
                  <c:v>45199</c:v>
                </c:pt>
              </c:numCache>
            </c:numRef>
          </c:cat>
          <c:val>
            <c:numRef>
              <c:f>Data!$BB$3:$BB$32</c:f>
              <c:numCache>
                <c:formatCode>General</c:formatCode>
                <c:ptCount val="30"/>
                <c:pt idx="0" formatCode="#,##0">
                  <c:v>7347</c:v>
                </c:pt>
                <c:pt idx="1">
                  <c:v>46</c:v>
                </c:pt>
                <c:pt idx="2">
                  <c:v>2</c:v>
                </c:pt>
                <c:pt idx="3">
                  <c:v>216</c:v>
                </c:pt>
                <c:pt idx="4" formatCode="#,##0">
                  <c:v>7817</c:v>
                </c:pt>
                <c:pt idx="5" formatCode="#,##0">
                  <c:v>8216</c:v>
                </c:pt>
                <c:pt idx="6" formatCode="#,##0">
                  <c:v>8031</c:v>
                </c:pt>
                <c:pt idx="7" formatCode="#,##0">
                  <c:v>7793</c:v>
                </c:pt>
                <c:pt idx="8">
                  <c:v>54</c:v>
                </c:pt>
                <c:pt idx="9">
                  <c:v>0</c:v>
                </c:pt>
                <c:pt idx="10" formatCode="#,##0">
                  <c:v>8172</c:v>
                </c:pt>
                <c:pt idx="11" formatCode="#,##0">
                  <c:v>7820</c:v>
                </c:pt>
                <c:pt idx="12" formatCode="#,##0">
                  <c:v>8653</c:v>
                </c:pt>
                <c:pt idx="13" formatCode="#,##0">
                  <c:v>8511</c:v>
                </c:pt>
                <c:pt idx="14" formatCode="#,##0">
                  <c:v>8179</c:v>
                </c:pt>
                <c:pt idx="15">
                  <c:v>49</c:v>
                </c:pt>
                <c:pt idx="16">
                  <c:v>0</c:v>
                </c:pt>
                <c:pt idx="17" formatCode="#,##0">
                  <c:v>8500</c:v>
                </c:pt>
                <c:pt idx="18" formatCode="#,##0">
                  <c:v>8384</c:v>
                </c:pt>
                <c:pt idx="19" formatCode="#,##0">
                  <c:v>8537</c:v>
                </c:pt>
                <c:pt idx="20" formatCode="#,##0">
                  <c:v>8856</c:v>
                </c:pt>
                <c:pt idx="21" formatCode="#,##0">
                  <c:v>2239</c:v>
                </c:pt>
                <c:pt idx="22">
                  <c:v>72</c:v>
                </c:pt>
                <c:pt idx="23">
                  <c:v>0</c:v>
                </c:pt>
                <c:pt idx="24" formatCode="#,##0">
                  <c:v>1103</c:v>
                </c:pt>
                <c:pt idx="25" formatCode="#,##0">
                  <c:v>9063</c:v>
                </c:pt>
                <c:pt idx="26" formatCode="#,##0">
                  <c:v>8979</c:v>
                </c:pt>
                <c:pt idx="27" formatCode="#,##0">
                  <c:v>9160</c:v>
                </c:pt>
                <c:pt idx="28" formatCode="#,##0">
                  <c:v>8626</c:v>
                </c:pt>
                <c:pt idx="29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0B-46FE-91A0-744BF0BBF1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800340560"/>
        <c:axId val="800350960"/>
      </c:barChart>
      <c:dateAx>
        <c:axId val="80034056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50960"/>
        <c:crosses val="autoZero"/>
        <c:auto val="1"/>
        <c:lblOffset val="100"/>
        <c:baseTimeUnit val="days"/>
      </c:dateAx>
      <c:valAx>
        <c:axId val="800350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40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 b="1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Fixed Route Ridership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Charts!$K$2</c:f>
              <c:strCache>
                <c:ptCount val="1"/>
                <c:pt idx="0">
                  <c:v>Ridership</c:v>
                </c:pt>
              </c:strCache>
            </c:strRef>
          </c:tx>
          <c:spPr>
            <a:ln w="114300" cap="rnd">
              <a:solidFill>
                <a:schemeClr val="accent1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Charts!$J$3:$J$51</c:f>
              <c:strCache>
                <c:ptCount val="49"/>
                <c:pt idx="0">
                  <c:v>Sep 19</c:v>
                </c:pt>
                <c:pt idx="1">
                  <c:v>Oct 19</c:v>
                </c:pt>
                <c:pt idx="2">
                  <c:v>Nov 19</c:v>
                </c:pt>
                <c:pt idx="3">
                  <c:v>Dec 19</c:v>
                </c:pt>
                <c:pt idx="4">
                  <c:v>Jan 20</c:v>
                </c:pt>
                <c:pt idx="5">
                  <c:v>Feb 20</c:v>
                </c:pt>
                <c:pt idx="6">
                  <c:v>Mar 20</c:v>
                </c:pt>
                <c:pt idx="7">
                  <c:v>Apr 20</c:v>
                </c:pt>
                <c:pt idx="8">
                  <c:v>May 20</c:v>
                </c:pt>
                <c:pt idx="9">
                  <c:v>Jun 20</c:v>
                </c:pt>
                <c:pt idx="10">
                  <c:v>Jul 20</c:v>
                </c:pt>
                <c:pt idx="11">
                  <c:v>Aug 20</c:v>
                </c:pt>
                <c:pt idx="12">
                  <c:v>Sep 20</c:v>
                </c:pt>
                <c:pt idx="13">
                  <c:v>Oct 20</c:v>
                </c:pt>
                <c:pt idx="14">
                  <c:v>Nov 20</c:v>
                </c:pt>
                <c:pt idx="15">
                  <c:v>Dec 20</c:v>
                </c:pt>
                <c:pt idx="16">
                  <c:v>Jan 21</c:v>
                </c:pt>
                <c:pt idx="17">
                  <c:v>Feb 21</c:v>
                </c:pt>
                <c:pt idx="18">
                  <c:v>Mar 21</c:v>
                </c:pt>
                <c:pt idx="19">
                  <c:v>Apr 21</c:v>
                </c:pt>
                <c:pt idx="20">
                  <c:v>May 21</c:v>
                </c:pt>
                <c:pt idx="21">
                  <c:v>Jun 21</c:v>
                </c:pt>
                <c:pt idx="22">
                  <c:v>Jul 21</c:v>
                </c:pt>
                <c:pt idx="23">
                  <c:v>Aug 21</c:v>
                </c:pt>
                <c:pt idx="24">
                  <c:v>Sep 21</c:v>
                </c:pt>
                <c:pt idx="25">
                  <c:v>Oct 21</c:v>
                </c:pt>
                <c:pt idx="26">
                  <c:v>Nov 21</c:v>
                </c:pt>
                <c:pt idx="27">
                  <c:v>Dec 21</c:v>
                </c:pt>
                <c:pt idx="28">
                  <c:v>Jan 22</c:v>
                </c:pt>
                <c:pt idx="29">
                  <c:v>Feb 22</c:v>
                </c:pt>
                <c:pt idx="30">
                  <c:v>Mar 22</c:v>
                </c:pt>
                <c:pt idx="31">
                  <c:v>Apr 22</c:v>
                </c:pt>
                <c:pt idx="32">
                  <c:v>May 22</c:v>
                </c:pt>
                <c:pt idx="33">
                  <c:v>Jun 22</c:v>
                </c:pt>
                <c:pt idx="34">
                  <c:v>Jul 22</c:v>
                </c:pt>
                <c:pt idx="35">
                  <c:v>Aug 22</c:v>
                </c:pt>
                <c:pt idx="36">
                  <c:v>Sep 22</c:v>
                </c:pt>
                <c:pt idx="37">
                  <c:v>Oct 22</c:v>
                </c:pt>
                <c:pt idx="38">
                  <c:v>Nov 22</c:v>
                </c:pt>
                <c:pt idx="39">
                  <c:v>Dec 22</c:v>
                </c:pt>
                <c:pt idx="40">
                  <c:v>Jan 23</c:v>
                </c:pt>
                <c:pt idx="41">
                  <c:v>Feb 23</c:v>
                </c:pt>
                <c:pt idx="42">
                  <c:v>Mar 23</c:v>
                </c:pt>
                <c:pt idx="43">
                  <c:v>Apr 23</c:v>
                </c:pt>
                <c:pt idx="44">
                  <c:v>May 23</c:v>
                </c:pt>
                <c:pt idx="45">
                  <c:v>Jun 23</c:v>
                </c:pt>
                <c:pt idx="46">
                  <c:v>Jul 23</c:v>
                </c:pt>
                <c:pt idx="47">
                  <c:v>Aug 23</c:v>
                </c:pt>
                <c:pt idx="48">
                  <c:v>Sep 23</c:v>
                </c:pt>
              </c:strCache>
            </c:strRef>
          </c:cat>
          <c:val>
            <c:numRef>
              <c:f>Charts!$K$3:$K$51</c:f>
              <c:numCache>
                <c:formatCode>#,##0</c:formatCode>
                <c:ptCount val="49"/>
                <c:pt idx="0">
                  <c:v>1218062</c:v>
                </c:pt>
                <c:pt idx="1">
                  <c:v>1321033</c:v>
                </c:pt>
                <c:pt idx="2">
                  <c:v>1058780</c:v>
                </c:pt>
                <c:pt idx="3">
                  <c:v>1027712</c:v>
                </c:pt>
                <c:pt idx="4">
                  <c:v>1115678</c:v>
                </c:pt>
                <c:pt idx="5">
                  <c:v>1036730</c:v>
                </c:pt>
                <c:pt idx="6">
                  <c:v>779515</c:v>
                </c:pt>
                <c:pt idx="7">
                  <c:v>376100</c:v>
                </c:pt>
                <c:pt idx="8">
                  <c:v>389841</c:v>
                </c:pt>
                <c:pt idx="9">
                  <c:v>475621</c:v>
                </c:pt>
                <c:pt idx="10">
                  <c:v>517128</c:v>
                </c:pt>
                <c:pt idx="11">
                  <c:v>518528</c:v>
                </c:pt>
                <c:pt idx="12">
                  <c:v>540459</c:v>
                </c:pt>
                <c:pt idx="13">
                  <c:v>574209</c:v>
                </c:pt>
                <c:pt idx="14">
                  <c:v>510662</c:v>
                </c:pt>
                <c:pt idx="15">
                  <c:v>478704</c:v>
                </c:pt>
                <c:pt idx="16">
                  <c:v>464119</c:v>
                </c:pt>
                <c:pt idx="17">
                  <c:v>425977</c:v>
                </c:pt>
                <c:pt idx="18">
                  <c:v>572568</c:v>
                </c:pt>
                <c:pt idx="19">
                  <c:v>638120</c:v>
                </c:pt>
                <c:pt idx="20">
                  <c:v>614347</c:v>
                </c:pt>
                <c:pt idx="21">
                  <c:v>577044</c:v>
                </c:pt>
                <c:pt idx="22">
                  <c:v>585541</c:v>
                </c:pt>
                <c:pt idx="23">
                  <c:v>614815</c:v>
                </c:pt>
                <c:pt idx="24">
                  <c:v>777806</c:v>
                </c:pt>
                <c:pt idx="25">
                  <c:v>812689</c:v>
                </c:pt>
                <c:pt idx="26">
                  <c:v>744776</c:v>
                </c:pt>
                <c:pt idx="27">
                  <c:v>680724</c:v>
                </c:pt>
                <c:pt idx="28">
                  <c:v>614029</c:v>
                </c:pt>
                <c:pt idx="29">
                  <c:v>655187</c:v>
                </c:pt>
                <c:pt idx="30">
                  <c:v>775690</c:v>
                </c:pt>
                <c:pt idx="31">
                  <c:v>819442</c:v>
                </c:pt>
                <c:pt idx="32">
                  <c:v>845100</c:v>
                </c:pt>
                <c:pt idx="33">
                  <c:v>755760</c:v>
                </c:pt>
                <c:pt idx="34">
                  <c:v>767656</c:v>
                </c:pt>
                <c:pt idx="35">
                  <c:v>905633</c:v>
                </c:pt>
                <c:pt idx="36">
                  <c:v>975050</c:v>
                </c:pt>
                <c:pt idx="37">
                  <c:v>986955</c:v>
                </c:pt>
                <c:pt idx="38">
                  <c:v>872393</c:v>
                </c:pt>
                <c:pt idx="39">
                  <c:v>756345</c:v>
                </c:pt>
                <c:pt idx="40">
                  <c:v>1028706</c:v>
                </c:pt>
                <c:pt idx="41">
                  <c:v>1003538</c:v>
                </c:pt>
                <c:pt idx="42">
                  <c:v>1062764</c:v>
                </c:pt>
                <c:pt idx="43">
                  <c:v>1114704</c:v>
                </c:pt>
                <c:pt idx="44">
                  <c:v>1146873</c:v>
                </c:pt>
                <c:pt idx="45">
                  <c:v>983495</c:v>
                </c:pt>
                <c:pt idx="46">
                  <c:v>951023</c:v>
                </c:pt>
                <c:pt idx="47">
                  <c:v>1113680</c:v>
                </c:pt>
                <c:pt idx="48">
                  <c:v>1187395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DA1E-4632-8595-5E7564501C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1458416"/>
        <c:axId val="1441897200"/>
      </c:lineChart>
      <c:catAx>
        <c:axId val="177145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1897200"/>
        <c:crosses val="autoZero"/>
        <c:auto val="1"/>
        <c:lblAlgn val="ctr"/>
        <c:lblOffset val="100"/>
        <c:noMultiLvlLbl val="0"/>
      </c:catAx>
      <c:valAx>
        <c:axId val="1441897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1458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Express OTP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Data!$CG$3</c:f>
              <c:strCache>
                <c:ptCount val="1"/>
                <c:pt idx="0">
                  <c:v>OTP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9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7967-4532-AB92-69769619D355}"/>
              </c:ext>
            </c:extLst>
          </c:dPt>
          <c:dPt>
            <c:idx val="11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6-9BAD-4C2A-AD44-A28E4BD8E485}"/>
              </c:ext>
            </c:extLst>
          </c:dPt>
          <c:cat>
            <c:strRef>
              <c:f>Data!$CF$4:$CF$21</c:f>
              <c:strCache>
                <c:ptCount val="18"/>
                <c:pt idx="0">
                  <c:v>29</c:v>
                </c:pt>
                <c:pt idx="1">
                  <c:v>52</c:v>
                </c:pt>
                <c:pt idx="2">
                  <c:v>40</c:v>
                </c:pt>
                <c:pt idx="3">
                  <c:v>25</c:v>
                </c:pt>
                <c:pt idx="4">
                  <c:v>81</c:v>
                </c:pt>
                <c:pt idx="5">
                  <c:v>38</c:v>
                </c:pt>
                <c:pt idx="6">
                  <c:v>82</c:v>
                </c:pt>
                <c:pt idx="7">
                  <c:v>75</c:v>
                </c:pt>
                <c:pt idx="8">
                  <c:v>12</c:v>
                </c:pt>
                <c:pt idx="9">
                  <c:v>77</c:v>
                </c:pt>
                <c:pt idx="10">
                  <c:v>42</c:v>
                </c:pt>
                <c:pt idx="11">
                  <c:v>Avg</c:v>
                </c:pt>
                <c:pt idx="12">
                  <c:v>74</c:v>
                </c:pt>
                <c:pt idx="13">
                  <c:v>3</c:v>
                </c:pt>
                <c:pt idx="14">
                  <c:v>2</c:v>
                </c:pt>
                <c:pt idx="15">
                  <c:v>30</c:v>
                </c:pt>
                <c:pt idx="16">
                  <c:v>23</c:v>
                </c:pt>
                <c:pt idx="17">
                  <c:v>71</c:v>
                </c:pt>
              </c:strCache>
            </c:strRef>
          </c:cat>
          <c:val>
            <c:numRef>
              <c:f>Data!$CG$4:$CG$21</c:f>
              <c:numCache>
                <c:formatCode>0.0%</c:formatCode>
                <c:ptCount val="18"/>
                <c:pt idx="0">
                  <c:v>0.83599999999999997</c:v>
                </c:pt>
                <c:pt idx="1">
                  <c:v>0.81699999999999995</c:v>
                </c:pt>
                <c:pt idx="2">
                  <c:v>0.79400000000000004</c:v>
                </c:pt>
                <c:pt idx="3">
                  <c:v>0.78200000000000003</c:v>
                </c:pt>
                <c:pt idx="4">
                  <c:v>0.76</c:v>
                </c:pt>
                <c:pt idx="5">
                  <c:v>0.75800000000000001</c:v>
                </c:pt>
                <c:pt idx="6">
                  <c:v>0.753</c:v>
                </c:pt>
                <c:pt idx="7">
                  <c:v>0.75</c:v>
                </c:pt>
                <c:pt idx="8">
                  <c:v>0.749</c:v>
                </c:pt>
                <c:pt idx="9">
                  <c:v>0.73799999999999999</c:v>
                </c:pt>
                <c:pt idx="10">
                  <c:v>0.73</c:v>
                </c:pt>
                <c:pt idx="11">
                  <c:v>0.71399999999999997</c:v>
                </c:pt>
                <c:pt idx="12">
                  <c:v>0.69699999999999995</c:v>
                </c:pt>
                <c:pt idx="13">
                  <c:v>0.68400000000000005</c:v>
                </c:pt>
                <c:pt idx="14">
                  <c:v>0.68400000000000005</c:v>
                </c:pt>
                <c:pt idx="15">
                  <c:v>0.66600000000000004</c:v>
                </c:pt>
                <c:pt idx="16">
                  <c:v>0.59899999999999998</c:v>
                </c:pt>
                <c:pt idx="17">
                  <c:v>0.54400000000000004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569433920"/>
        <c:axId val="569430592"/>
      </c:barChart>
      <c:lineChart>
        <c:grouping val="standard"/>
        <c:varyColors val="0"/>
        <c:ser>
          <c:idx val="2"/>
          <c:order val="1"/>
          <c:tx>
            <c:strRef>
              <c:f>Data!$CH$3</c:f>
              <c:strCache>
                <c:ptCount val="1"/>
                <c:pt idx="0">
                  <c:v>Express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Data!$CF$4:$CF$21</c:f>
              <c:strCache>
                <c:ptCount val="18"/>
                <c:pt idx="0">
                  <c:v>29</c:v>
                </c:pt>
                <c:pt idx="1">
                  <c:v>52</c:v>
                </c:pt>
                <c:pt idx="2">
                  <c:v>40</c:v>
                </c:pt>
                <c:pt idx="3">
                  <c:v>25</c:v>
                </c:pt>
                <c:pt idx="4">
                  <c:v>81</c:v>
                </c:pt>
                <c:pt idx="5">
                  <c:v>38</c:v>
                </c:pt>
                <c:pt idx="6">
                  <c:v>82</c:v>
                </c:pt>
                <c:pt idx="7">
                  <c:v>75</c:v>
                </c:pt>
                <c:pt idx="8">
                  <c:v>12</c:v>
                </c:pt>
                <c:pt idx="9">
                  <c:v>77</c:v>
                </c:pt>
                <c:pt idx="10">
                  <c:v>42</c:v>
                </c:pt>
                <c:pt idx="11">
                  <c:v>Avg</c:v>
                </c:pt>
                <c:pt idx="12">
                  <c:v>74</c:v>
                </c:pt>
                <c:pt idx="13">
                  <c:v>3</c:v>
                </c:pt>
                <c:pt idx="14">
                  <c:v>2</c:v>
                </c:pt>
                <c:pt idx="15">
                  <c:v>30</c:v>
                </c:pt>
                <c:pt idx="16">
                  <c:v>23</c:v>
                </c:pt>
                <c:pt idx="17">
                  <c:v>71</c:v>
                </c:pt>
              </c:strCache>
            </c:strRef>
          </c:cat>
          <c:val>
            <c:numRef>
              <c:f>Data!$CH$4:$CH$21</c:f>
              <c:numCache>
                <c:formatCode>0%</c:formatCode>
                <c:ptCount val="18"/>
                <c:pt idx="0">
                  <c:v>0.85</c:v>
                </c:pt>
                <c:pt idx="1">
                  <c:v>0.85</c:v>
                </c:pt>
                <c:pt idx="2">
                  <c:v>0.85</c:v>
                </c:pt>
                <c:pt idx="3">
                  <c:v>0.85</c:v>
                </c:pt>
                <c:pt idx="4">
                  <c:v>0.85</c:v>
                </c:pt>
                <c:pt idx="5">
                  <c:v>0.85</c:v>
                </c:pt>
                <c:pt idx="6">
                  <c:v>0.85</c:v>
                </c:pt>
                <c:pt idx="7">
                  <c:v>0.85</c:v>
                </c:pt>
                <c:pt idx="8">
                  <c:v>0.85</c:v>
                </c:pt>
                <c:pt idx="9">
                  <c:v>0.85</c:v>
                </c:pt>
                <c:pt idx="10">
                  <c:v>0.85</c:v>
                </c:pt>
                <c:pt idx="11">
                  <c:v>0.85</c:v>
                </c:pt>
                <c:pt idx="12">
                  <c:v>0.85</c:v>
                </c:pt>
                <c:pt idx="13">
                  <c:v>0.85</c:v>
                </c:pt>
                <c:pt idx="14">
                  <c:v>0.85</c:v>
                </c:pt>
                <c:pt idx="15">
                  <c:v>0.85</c:v>
                </c:pt>
                <c:pt idx="16">
                  <c:v>0.85</c:v>
                </c:pt>
                <c:pt idx="17">
                  <c:v>0.85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33920"/>
        <c:axId val="569430592"/>
      </c:lineChart>
      <c:catAx>
        <c:axId val="5694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0592"/>
        <c:crosses val="autoZero"/>
        <c:auto val="1"/>
        <c:lblAlgn val="ctr"/>
        <c:lblOffset val="100"/>
        <c:noMultiLvlLbl val="0"/>
      </c:catAx>
      <c:valAx>
        <c:axId val="56943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Local OTP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Data!$BQ$3</c:f>
              <c:strCache>
                <c:ptCount val="1"/>
                <c:pt idx="0">
                  <c:v>Local OTP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9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7967-4532-AB92-69769619D355}"/>
              </c:ext>
            </c:extLst>
          </c:dPt>
          <c:dPt>
            <c:idx val="19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6-C7F0-459C-9360-7633A39D08C6}"/>
              </c:ext>
            </c:extLst>
          </c:dPt>
          <c:cat>
            <c:strRef>
              <c:f>Data!$BP$4:$BP$32</c:f>
              <c:strCache>
                <c:ptCount val="29"/>
                <c:pt idx="0">
                  <c:v>50</c:v>
                </c:pt>
                <c:pt idx="1">
                  <c:v>1</c:v>
                </c:pt>
                <c:pt idx="2">
                  <c:v>67</c:v>
                </c:pt>
                <c:pt idx="3">
                  <c:v>49</c:v>
                </c:pt>
                <c:pt idx="4">
                  <c:v>31</c:v>
                </c:pt>
                <c:pt idx="5">
                  <c:v>5</c:v>
                </c:pt>
                <c:pt idx="6">
                  <c:v>32</c:v>
                </c:pt>
                <c:pt idx="7">
                  <c:v>11</c:v>
                </c:pt>
                <c:pt idx="8">
                  <c:v>24</c:v>
                </c:pt>
                <c:pt idx="9">
                  <c:v>4</c:v>
                </c:pt>
                <c:pt idx="10">
                  <c:v>41</c:v>
                </c:pt>
                <c:pt idx="11">
                  <c:v>65</c:v>
                </c:pt>
                <c:pt idx="12">
                  <c:v>64</c:v>
                </c:pt>
                <c:pt idx="13">
                  <c:v>37</c:v>
                </c:pt>
                <c:pt idx="14">
                  <c:v>20</c:v>
                </c:pt>
                <c:pt idx="15">
                  <c:v>51</c:v>
                </c:pt>
                <c:pt idx="16">
                  <c:v>6</c:v>
                </c:pt>
                <c:pt idx="17">
                  <c:v>90</c:v>
                </c:pt>
                <c:pt idx="18">
                  <c:v>16</c:v>
                </c:pt>
                <c:pt idx="19">
                  <c:v>Avg</c:v>
                </c:pt>
                <c:pt idx="20">
                  <c:v>21</c:v>
                </c:pt>
                <c:pt idx="21">
                  <c:v>33</c:v>
                </c:pt>
                <c:pt idx="22">
                  <c:v>78</c:v>
                </c:pt>
                <c:pt idx="23">
                  <c:v>17</c:v>
                </c:pt>
                <c:pt idx="24">
                  <c:v>27</c:v>
                </c:pt>
                <c:pt idx="25">
                  <c:v>19</c:v>
                </c:pt>
                <c:pt idx="26">
                  <c:v>28</c:v>
                </c:pt>
                <c:pt idx="27">
                  <c:v>43</c:v>
                </c:pt>
                <c:pt idx="28">
                  <c:v>46</c:v>
                </c:pt>
              </c:strCache>
            </c:strRef>
          </c:cat>
          <c:val>
            <c:numRef>
              <c:f>Data!$BQ$4:$BQ$32</c:f>
              <c:numCache>
                <c:formatCode>0.0%</c:formatCode>
                <c:ptCount val="29"/>
                <c:pt idx="0">
                  <c:v>0.83199999999999996</c:v>
                </c:pt>
                <c:pt idx="1">
                  <c:v>0.82899999999999996</c:v>
                </c:pt>
                <c:pt idx="2">
                  <c:v>0.82</c:v>
                </c:pt>
                <c:pt idx="3">
                  <c:v>0.82</c:v>
                </c:pt>
                <c:pt idx="4">
                  <c:v>0.80800000000000005</c:v>
                </c:pt>
                <c:pt idx="5">
                  <c:v>0.80200000000000005</c:v>
                </c:pt>
                <c:pt idx="6">
                  <c:v>0.78500000000000003</c:v>
                </c:pt>
                <c:pt idx="7">
                  <c:v>0.76800000000000002</c:v>
                </c:pt>
                <c:pt idx="8">
                  <c:v>0.749</c:v>
                </c:pt>
                <c:pt idx="9">
                  <c:v>0.748</c:v>
                </c:pt>
                <c:pt idx="10">
                  <c:v>0.74399999999999999</c:v>
                </c:pt>
                <c:pt idx="11">
                  <c:v>0.73899999999999999</c:v>
                </c:pt>
                <c:pt idx="12">
                  <c:v>0.73799999999999999</c:v>
                </c:pt>
                <c:pt idx="13">
                  <c:v>0.73199999999999998</c:v>
                </c:pt>
                <c:pt idx="14">
                  <c:v>0.72799999999999998</c:v>
                </c:pt>
                <c:pt idx="15">
                  <c:v>0.72599999999999998</c:v>
                </c:pt>
                <c:pt idx="16">
                  <c:v>0.72499999999999998</c:v>
                </c:pt>
                <c:pt idx="17">
                  <c:v>0.72399999999999998</c:v>
                </c:pt>
                <c:pt idx="18">
                  <c:v>0.72299999999999998</c:v>
                </c:pt>
                <c:pt idx="19">
                  <c:v>0.72199999999999998</c:v>
                </c:pt>
                <c:pt idx="20">
                  <c:v>0.71499999999999997</c:v>
                </c:pt>
                <c:pt idx="21">
                  <c:v>0.70899999999999996</c:v>
                </c:pt>
                <c:pt idx="22">
                  <c:v>0.69799999999999995</c:v>
                </c:pt>
                <c:pt idx="23">
                  <c:v>0.69599999999999995</c:v>
                </c:pt>
                <c:pt idx="24">
                  <c:v>0.68799999999999994</c:v>
                </c:pt>
                <c:pt idx="25">
                  <c:v>0.67300000000000004</c:v>
                </c:pt>
                <c:pt idx="26">
                  <c:v>0.66400000000000003</c:v>
                </c:pt>
                <c:pt idx="27">
                  <c:v>0.61599999999999999</c:v>
                </c:pt>
                <c:pt idx="28">
                  <c:v>0.56399999999999995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569433920"/>
        <c:axId val="569430592"/>
      </c:barChart>
      <c:lineChart>
        <c:grouping val="standard"/>
        <c:varyColors val="0"/>
        <c:ser>
          <c:idx val="2"/>
          <c:order val="1"/>
          <c:tx>
            <c:strRef>
              <c:f>Data!$BR$3</c:f>
              <c:strCache>
                <c:ptCount val="1"/>
                <c:pt idx="0">
                  <c:v>Local OTP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Data!$BP$4:$BP$32</c:f>
              <c:strCache>
                <c:ptCount val="29"/>
                <c:pt idx="0">
                  <c:v>50</c:v>
                </c:pt>
                <c:pt idx="1">
                  <c:v>1</c:v>
                </c:pt>
                <c:pt idx="2">
                  <c:v>67</c:v>
                </c:pt>
                <c:pt idx="3">
                  <c:v>49</c:v>
                </c:pt>
                <c:pt idx="4">
                  <c:v>31</c:v>
                </c:pt>
                <c:pt idx="5">
                  <c:v>5</c:v>
                </c:pt>
                <c:pt idx="6">
                  <c:v>32</c:v>
                </c:pt>
                <c:pt idx="7">
                  <c:v>11</c:v>
                </c:pt>
                <c:pt idx="8">
                  <c:v>24</c:v>
                </c:pt>
                <c:pt idx="9">
                  <c:v>4</c:v>
                </c:pt>
                <c:pt idx="10">
                  <c:v>41</c:v>
                </c:pt>
                <c:pt idx="11">
                  <c:v>65</c:v>
                </c:pt>
                <c:pt idx="12">
                  <c:v>64</c:v>
                </c:pt>
                <c:pt idx="13">
                  <c:v>37</c:v>
                </c:pt>
                <c:pt idx="14">
                  <c:v>20</c:v>
                </c:pt>
                <c:pt idx="15">
                  <c:v>51</c:v>
                </c:pt>
                <c:pt idx="16">
                  <c:v>6</c:v>
                </c:pt>
                <c:pt idx="17">
                  <c:v>90</c:v>
                </c:pt>
                <c:pt idx="18">
                  <c:v>16</c:v>
                </c:pt>
                <c:pt idx="19">
                  <c:v>Avg</c:v>
                </c:pt>
                <c:pt idx="20">
                  <c:v>21</c:v>
                </c:pt>
                <c:pt idx="21">
                  <c:v>33</c:v>
                </c:pt>
                <c:pt idx="22">
                  <c:v>78</c:v>
                </c:pt>
                <c:pt idx="23">
                  <c:v>17</c:v>
                </c:pt>
                <c:pt idx="24">
                  <c:v>27</c:v>
                </c:pt>
                <c:pt idx="25">
                  <c:v>19</c:v>
                </c:pt>
                <c:pt idx="26">
                  <c:v>28</c:v>
                </c:pt>
                <c:pt idx="27">
                  <c:v>43</c:v>
                </c:pt>
                <c:pt idx="28">
                  <c:v>46</c:v>
                </c:pt>
              </c:strCache>
            </c:strRef>
          </c:cat>
          <c:val>
            <c:numRef>
              <c:f>Data!$BR$4:$BR$32</c:f>
              <c:numCache>
                <c:formatCode>0.0%</c:formatCode>
                <c:ptCount val="29"/>
                <c:pt idx="0">
                  <c:v>0.85</c:v>
                </c:pt>
                <c:pt idx="1">
                  <c:v>0.85</c:v>
                </c:pt>
                <c:pt idx="2">
                  <c:v>0.85</c:v>
                </c:pt>
                <c:pt idx="3">
                  <c:v>0.85</c:v>
                </c:pt>
                <c:pt idx="4">
                  <c:v>0.85</c:v>
                </c:pt>
                <c:pt idx="5">
                  <c:v>0.85</c:v>
                </c:pt>
                <c:pt idx="6">
                  <c:v>0.85</c:v>
                </c:pt>
                <c:pt idx="7">
                  <c:v>0.85</c:v>
                </c:pt>
                <c:pt idx="8">
                  <c:v>0.85</c:v>
                </c:pt>
                <c:pt idx="9">
                  <c:v>0.85</c:v>
                </c:pt>
                <c:pt idx="10">
                  <c:v>0.85</c:v>
                </c:pt>
                <c:pt idx="11">
                  <c:v>0.85</c:v>
                </c:pt>
                <c:pt idx="12">
                  <c:v>0.85</c:v>
                </c:pt>
                <c:pt idx="13">
                  <c:v>0.85</c:v>
                </c:pt>
                <c:pt idx="14">
                  <c:v>0.85</c:v>
                </c:pt>
                <c:pt idx="15">
                  <c:v>0.85</c:v>
                </c:pt>
                <c:pt idx="16">
                  <c:v>0.85</c:v>
                </c:pt>
                <c:pt idx="17">
                  <c:v>0.85</c:v>
                </c:pt>
                <c:pt idx="18">
                  <c:v>0.85</c:v>
                </c:pt>
                <c:pt idx="19">
                  <c:v>0.85</c:v>
                </c:pt>
                <c:pt idx="20">
                  <c:v>0.85</c:v>
                </c:pt>
                <c:pt idx="21">
                  <c:v>0.85</c:v>
                </c:pt>
                <c:pt idx="22">
                  <c:v>0.85</c:v>
                </c:pt>
                <c:pt idx="23">
                  <c:v>0.85</c:v>
                </c:pt>
                <c:pt idx="24">
                  <c:v>0.85</c:v>
                </c:pt>
                <c:pt idx="25">
                  <c:v>0.85</c:v>
                </c:pt>
                <c:pt idx="26">
                  <c:v>0.85</c:v>
                </c:pt>
                <c:pt idx="27">
                  <c:v>0.85</c:v>
                </c:pt>
                <c:pt idx="28">
                  <c:v>0.85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33920"/>
        <c:axId val="569430592"/>
      </c:lineChart>
      <c:catAx>
        <c:axId val="5694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0592"/>
        <c:crosses val="autoZero"/>
        <c:auto val="1"/>
        <c:lblAlgn val="ctr"/>
        <c:lblOffset val="100"/>
        <c:noMultiLvlLbl val="0"/>
      </c:catAx>
      <c:valAx>
        <c:axId val="56943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Productivity - Local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Data!$BM$3</c:f>
              <c:strCache>
                <c:ptCount val="1"/>
                <c:pt idx="0">
                  <c:v>Productivity PPH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9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1-4DF6-42DF-8F36-98F0A4D4015A}"/>
              </c:ext>
            </c:extLst>
          </c:dPt>
          <c:dPt>
            <c:idx val="12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3-4DF6-42DF-8F36-98F0A4D4015A}"/>
              </c:ext>
            </c:extLst>
          </c:dPt>
          <c:cat>
            <c:strRef>
              <c:f>Data!$BL$4:$BL$32</c:f>
              <c:strCache>
                <c:ptCount val="29"/>
                <c:pt idx="0">
                  <c:v>33</c:v>
                </c:pt>
                <c:pt idx="1">
                  <c:v>37</c:v>
                </c:pt>
                <c:pt idx="2">
                  <c:v>19</c:v>
                </c:pt>
                <c:pt idx="3">
                  <c:v>17</c:v>
                </c:pt>
                <c:pt idx="4">
                  <c:v>21</c:v>
                </c:pt>
                <c:pt idx="5">
                  <c:v>43</c:v>
                </c:pt>
                <c:pt idx="6">
                  <c:v>64</c:v>
                </c:pt>
                <c:pt idx="7">
                  <c:v>6</c:v>
                </c:pt>
                <c:pt idx="8">
                  <c:v>11</c:v>
                </c:pt>
                <c:pt idx="9">
                  <c:v>32</c:v>
                </c:pt>
                <c:pt idx="10">
                  <c:v>46</c:v>
                </c:pt>
                <c:pt idx="11">
                  <c:v>27</c:v>
                </c:pt>
                <c:pt idx="12">
                  <c:v>Avg</c:v>
                </c:pt>
                <c:pt idx="13">
                  <c:v>51</c:v>
                </c:pt>
                <c:pt idx="14">
                  <c:v>31</c:v>
                </c:pt>
                <c:pt idx="15">
                  <c:v>41</c:v>
                </c:pt>
                <c:pt idx="16">
                  <c:v>4</c:v>
                </c:pt>
                <c:pt idx="17">
                  <c:v>78</c:v>
                </c:pt>
                <c:pt idx="18">
                  <c:v>16</c:v>
                </c:pt>
                <c:pt idx="19">
                  <c:v>65</c:v>
                </c:pt>
                <c:pt idx="20">
                  <c:v>20</c:v>
                </c:pt>
                <c:pt idx="21">
                  <c:v>90</c:v>
                </c:pt>
                <c:pt idx="22">
                  <c:v>24</c:v>
                </c:pt>
                <c:pt idx="23">
                  <c:v>49</c:v>
                </c:pt>
                <c:pt idx="24">
                  <c:v>50</c:v>
                </c:pt>
                <c:pt idx="25">
                  <c:v>28</c:v>
                </c:pt>
                <c:pt idx="26">
                  <c:v>1</c:v>
                </c:pt>
                <c:pt idx="27">
                  <c:v>5</c:v>
                </c:pt>
                <c:pt idx="28">
                  <c:v>67</c:v>
                </c:pt>
              </c:strCache>
            </c:strRef>
          </c:cat>
          <c:val>
            <c:numRef>
              <c:f>Data!$BM$4:$BM$32</c:f>
              <c:numCache>
                <c:formatCode>0.0</c:formatCode>
                <c:ptCount val="29"/>
                <c:pt idx="0">
                  <c:v>33.823408801502175</c:v>
                </c:pt>
                <c:pt idx="1">
                  <c:v>27.826488232579603</c:v>
                </c:pt>
                <c:pt idx="2">
                  <c:v>26.797200597625224</c:v>
                </c:pt>
                <c:pt idx="3">
                  <c:v>26.500140886902084</c:v>
                </c:pt>
                <c:pt idx="4">
                  <c:v>25.298161275012632</c:v>
                </c:pt>
                <c:pt idx="5">
                  <c:v>24.733425259941122</c:v>
                </c:pt>
                <c:pt idx="6">
                  <c:v>23.129202776079687</c:v>
                </c:pt>
                <c:pt idx="7">
                  <c:v>22.770143802784755</c:v>
                </c:pt>
                <c:pt idx="8">
                  <c:v>21.667863906484687</c:v>
                </c:pt>
                <c:pt idx="9">
                  <c:v>21.047073023536512</c:v>
                </c:pt>
                <c:pt idx="10">
                  <c:v>21.022395894086085</c:v>
                </c:pt>
                <c:pt idx="11">
                  <c:v>20.532932574203059</c:v>
                </c:pt>
                <c:pt idx="12">
                  <c:v>20.529572191536253</c:v>
                </c:pt>
                <c:pt idx="13">
                  <c:v>20.300776478799509</c:v>
                </c:pt>
                <c:pt idx="14">
                  <c:v>20.263115519628997</c:v>
                </c:pt>
                <c:pt idx="15">
                  <c:v>20.195727664947913</c:v>
                </c:pt>
                <c:pt idx="16">
                  <c:v>19.606906783008682</c:v>
                </c:pt>
                <c:pt idx="17">
                  <c:v>17.047301632565766</c:v>
                </c:pt>
                <c:pt idx="18">
                  <c:v>16.941921858500528</c:v>
                </c:pt>
                <c:pt idx="19">
                  <c:v>15.903614457831324</c:v>
                </c:pt>
                <c:pt idx="20">
                  <c:v>15.075623381932145</c:v>
                </c:pt>
                <c:pt idx="21">
                  <c:v>14.667553191489361</c:v>
                </c:pt>
                <c:pt idx="22">
                  <c:v>14.382346968705578</c:v>
                </c:pt>
                <c:pt idx="23">
                  <c:v>12.805657322995653</c:v>
                </c:pt>
                <c:pt idx="24">
                  <c:v>9.6943231441048034</c:v>
                </c:pt>
                <c:pt idx="25">
                  <c:v>9.661568820917612</c:v>
                </c:pt>
                <c:pt idx="26">
                  <c:v>6.2255639097744355</c:v>
                </c:pt>
                <c:pt idx="27">
                  <c:v>5.5483628152051176</c:v>
                </c:pt>
                <c:pt idx="28">
                  <c:v>4.4148085336005707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DF6-42DF-8F36-98F0A4D401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569433920"/>
        <c:axId val="569430592"/>
      </c:barChart>
      <c:lineChart>
        <c:grouping val="standard"/>
        <c:varyColors val="0"/>
        <c:ser>
          <c:idx val="2"/>
          <c:order val="1"/>
          <c:tx>
            <c:strRef>
              <c:f>Data!$BN$3</c:f>
              <c:strCache>
                <c:ptCount val="1"/>
                <c:pt idx="0">
                  <c:v>Productivity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Data!$BL$4:$BL$32</c:f>
              <c:strCache>
                <c:ptCount val="29"/>
                <c:pt idx="0">
                  <c:v>33</c:v>
                </c:pt>
                <c:pt idx="1">
                  <c:v>37</c:v>
                </c:pt>
                <c:pt idx="2">
                  <c:v>19</c:v>
                </c:pt>
                <c:pt idx="3">
                  <c:v>17</c:v>
                </c:pt>
                <c:pt idx="4">
                  <c:v>21</c:v>
                </c:pt>
                <c:pt idx="5">
                  <c:v>43</c:v>
                </c:pt>
                <c:pt idx="6">
                  <c:v>64</c:v>
                </c:pt>
                <c:pt idx="7">
                  <c:v>6</c:v>
                </c:pt>
                <c:pt idx="8">
                  <c:v>11</c:v>
                </c:pt>
                <c:pt idx="9">
                  <c:v>32</c:v>
                </c:pt>
                <c:pt idx="10">
                  <c:v>46</c:v>
                </c:pt>
                <c:pt idx="11">
                  <c:v>27</c:v>
                </c:pt>
                <c:pt idx="12">
                  <c:v>Avg</c:v>
                </c:pt>
                <c:pt idx="13">
                  <c:v>51</c:v>
                </c:pt>
                <c:pt idx="14">
                  <c:v>31</c:v>
                </c:pt>
                <c:pt idx="15">
                  <c:v>41</c:v>
                </c:pt>
                <c:pt idx="16">
                  <c:v>4</c:v>
                </c:pt>
                <c:pt idx="17">
                  <c:v>78</c:v>
                </c:pt>
                <c:pt idx="18">
                  <c:v>16</c:v>
                </c:pt>
                <c:pt idx="19">
                  <c:v>65</c:v>
                </c:pt>
                <c:pt idx="20">
                  <c:v>20</c:v>
                </c:pt>
                <c:pt idx="21">
                  <c:v>90</c:v>
                </c:pt>
                <c:pt idx="22">
                  <c:v>24</c:v>
                </c:pt>
                <c:pt idx="23">
                  <c:v>49</c:v>
                </c:pt>
                <c:pt idx="24">
                  <c:v>50</c:v>
                </c:pt>
                <c:pt idx="25">
                  <c:v>28</c:v>
                </c:pt>
                <c:pt idx="26">
                  <c:v>1</c:v>
                </c:pt>
                <c:pt idx="27">
                  <c:v>5</c:v>
                </c:pt>
                <c:pt idx="28">
                  <c:v>67</c:v>
                </c:pt>
              </c:strCache>
            </c:strRef>
          </c:cat>
          <c:val>
            <c:numRef>
              <c:f>Data!$BN$4:$BN$32</c:f>
              <c:numCache>
                <c:formatCode>0.0</c:formatCode>
                <c:ptCount val="29"/>
                <c:pt idx="0">
                  <c:v>15.9</c:v>
                </c:pt>
                <c:pt idx="1">
                  <c:v>15.9</c:v>
                </c:pt>
                <c:pt idx="2">
                  <c:v>15.9</c:v>
                </c:pt>
                <c:pt idx="3">
                  <c:v>15.9</c:v>
                </c:pt>
                <c:pt idx="4">
                  <c:v>15.9</c:v>
                </c:pt>
                <c:pt idx="5">
                  <c:v>15.9</c:v>
                </c:pt>
                <c:pt idx="6">
                  <c:v>15.9</c:v>
                </c:pt>
                <c:pt idx="7">
                  <c:v>15.9</c:v>
                </c:pt>
                <c:pt idx="8">
                  <c:v>15.9</c:v>
                </c:pt>
                <c:pt idx="9">
                  <c:v>15.9</c:v>
                </c:pt>
                <c:pt idx="10">
                  <c:v>15.9</c:v>
                </c:pt>
                <c:pt idx="11">
                  <c:v>15.9</c:v>
                </c:pt>
                <c:pt idx="12">
                  <c:v>15.9</c:v>
                </c:pt>
                <c:pt idx="13">
                  <c:v>15.9</c:v>
                </c:pt>
                <c:pt idx="14">
                  <c:v>15.9</c:v>
                </c:pt>
                <c:pt idx="15">
                  <c:v>15.9</c:v>
                </c:pt>
                <c:pt idx="16">
                  <c:v>15.9</c:v>
                </c:pt>
                <c:pt idx="17">
                  <c:v>15.9</c:v>
                </c:pt>
                <c:pt idx="18">
                  <c:v>15.9</c:v>
                </c:pt>
                <c:pt idx="19">
                  <c:v>15.9</c:v>
                </c:pt>
                <c:pt idx="20">
                  <c:v>15.9</c:v>
                </c:pt>
                <c:pt idx="21">
                  <c:v>15.9</c:v>
                </c:pt>
                <c:pt idx="22">
                  <c:v>15.9</c:v>
                </c:pt>
                <c:pt idx="23">
                  <c:v>15.9</c:v>
                </c:pt>
                <c:pt idx="24">
                  <c:v>15.9</c:v>
                </c:pt>
                <c:pt idx="25">
                  <c:v>15.9</c:v>
                </c:pt>
                <c:pt idx="26">
                  <c:v>15.9</c:v>
                </c:pt>
                <c:pt idx="27">
                  <c:v>15.9</c:v>
                </c:pt>
                <c:pt idx="28">
                  <c:v>15.9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4DF6-42DF-8F36-98F0A4D401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33920"/>
        <c:axId val="569430592"/>
      </c:lineChart>
      <c:catAx>
        <c:axId val="5694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0592"/>
        <c:crosses val="autoZero"/>
        <c:auto val="1"/>
        <c:lblAlgn val="ctr"/>
        <c:lblOffset val="100"/>
        <c:noMultiLvlLbl val="0"/>
      </c:catAx>
      <c:valAx>
        <c:axId val="56943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Productivity Express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Data!$BY$3</c:f>
              <c:strCache>
                <c:ptCount val="1"/>
                <c:pt idx="0">
                  <c:v>Express PPT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8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6-F587-4F68-BC4B-16774EB3A5B1}"/>
              </c:ext>
            </c:extLst>
          </c:dPt>
          <c:dPt>
            <c:idx val="9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7967-4532-AB92-69769619D355}"/>
              </c:ext>
            </c:extLst>
          </c:dPt>
          <c:cat>
            <c:strRef>
              <c:f>Data!$BX$4:$BX$22</c:f>
              <c:strCache>
                <c:ptCount val="19"/>
                <c:pt idx="0">
                  <c:v>38</c:v>
                </c:pt>
                <c:pt idx="1">
                  <c:v>71</c:v>
                </c:pt>
                <c:pt idx="2">
                  <c:v>42</c:v>
                </c:pt>
                <c:pt idx="3">
                  <c:v>40</c:v>
                </c:pt>
                <c:pt idx="4">
                  <c:v>77</c:v>
                </c:pt>
                <c:pt idx="5">
                  <c:v>30</c:v>
                </c:pt>
                <c:pt idx="6">
                  <c:v>74</c:v>
                </c:pt>
                <c:pt idx="7">
                  <c:v>3</c:v>
                </c:pt>
                <c:pt idx="8">
                  <c:v>Avg</c:v>
                </c:pt>
                <c:pt idx="9">
                  <c:v>12</c:v>
                </c:pt>
                <c:pt idx="10">
                  <c:v>72</c:v>
                </c:pt>
                <c:pt idx="11">
                  <c:v>2</c:v>
                </c:pt>
                <c:pt idx="12">
                  <c:v>29</c:v>
                </c:pt>
                <c:pt idx="13">
                  <c:v>81</c:v>
                </c:pt>
                <c:pt idx="14">
                  <c:v>52</c:v>
                </c:pt>
                <c:pt idx="15">
                  <c:v>75</c:v>
                </c:pt>
                <c:pt idx="16">
                  <c:v>82</c:v>
                </c:pt>
                <c:pt idx="17">
                  <c:v>23</c:v>
                </c:pt>
                <c:pt idx="18">
                  <c:v>25</c:v>
                </c:pt>
              </c:strCache>
            </c:strRef>
          </c:cat>
          <c:val>
            <c:numRef>
              <c:f>Data!$BY$4:$BY$22</c:f>
              <c:numCache>
                <c:formatCode>0.0</c:formatCode>
                <c:ptCount val="19"/>
                <c:pt idx="0">
                  <c:v>12.5</c:v>
                </c:pt>
                <c:pt idx="1">
                  <c:v>9.7692307692307701</c:v>
                </c:pt>
                <c:pt idx="2">
                  <c:v>9</c:v>
                </c:pt>
                <c:pt idx="3">
                  <c:v>8.6666666666666661</c:v>
                </c:pt>
                <c:pt idx="4">
                  <c:v>8.5</c:v>
                </c:pt>
                <c:pt idx="5">
                  <c:v>7.8235294117647056</c:v>
                </c:pt>
                <c:pt idx="6">
                  <c:v>7.8181818181818183</c:v>
                </c:pt>
                <c:pt idx="7">
                  <c:v>7.625</c:v>
                </c:pt>
                <c:pt idx="8">
                  <c:v>7.4964498721953987</c:v>
                </c:pt>
                <c:pt idx="9">
                  <c:v>7.25</c:v>
                </c:pt>
                <c:pt idx="10">
                  <c:v>6.1602209944751385</c:v>
                </c:pt>
                <c:pt idx="11">
                  <c:v>6.1428571428571432</c:v>
                </c:pt>
                <c:pt idx="12">
                  <c:v>6.0769230769230766</c:v>
                </c:pt>
                <c:pt idx="13">
                  <c:v>6</c:v>
                </c:pt>
                <c:pt idx="14">
                  <c:v>5.666666666666667</c:v>
                </c:pt>
                <c:pt idx="15">
                  <c:v>5.5</c:v>
                </c:pt>
                <c:pt idx="16">
                  <c:v>5.4285714285714288</c:v>
                </c:pt>
                <c:pt idx="17">
                  <c:v>5.4</c:v>
                </c:pt>
                <c:pt idx="18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569433920"/>
        <c:axId val="569430592"/>
      </c:barChart>
      <c:lineChart>
        <c:grouping val="standard"/>
        <c:varyColors val="0"/>
        <c:ser>
          <c:idx val="2"/>
          <c:order val="1"/>
          <c:tx>
            <c:strRef>
              <c:f>Data!$BZ$3</c:f>
              <c:strCache>
                <c:ptCount val="1"/>
                <c:pt idx="0">
                  <c:v>Productivity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Data!$BX$4:$BX$22</c:f>
              <c:strCache>
                <c:ptCount val="19"/>
                <c:pt idx="0">
                  <c:v>38</c:v>
                </c:pt>
                <c:pt idx="1">
                  <c:v>71</c:v>
                </c:pt>
                <c:pt idx="2">
                  <c:v>42</c:v>
                </c:pt>
                <c:pt idx="3">
                  <c:v>40</c:v>
                </c:pt>
                <c:pt idx="4">
                  <c:v>77</c:v>
                </c:pt>
                <c:pt idx="5">
                  <c:v>30</c:v>
                </c:pt>
                <c:pt idx="6">
                  <c:v>74</c:v>
                </c:pt>
                <c:pt idx="7">
                  <c:v>3</c:v>
                </c:pt>
                <c:pt idx="8">
                  <c:v>Avg</c:v>
                </c:pt>
                <c:pt idx="9">
                  <c:v>12</c:v>
                </c:pt>
                <c:pt idx="10">
                  <c:v>72</c:v>
                </c:pt>
                <c:pt idx="11">
                  <c:v>2</c:v>
                </c:pt>
                <c:pt idx="12">
                  <c:v>29</c:v>
                </c:pt>
                <c:pt idx="13">
                  <c:v>81</c:v>
                </c:pt>
                <c:pt idx="14">
                  <c:v>52</c:v>
                </c:pt>
                <c:pt idx="15">
                  <c:v>75</c:v>
                </c:pt>
                <c:pt idx="16">
                  <c:v>82</c:v>
                </c:pt>
                <c:pt idx="17">
                  <c:v>23</c:v>
                </c:pt>
                <c:pt idx="18">
                  <c:v>25</c:v>
                </c:pt>
              </c:strCache>
            </c:strRef>
          </c:cat>
          <c:val>
            <c:numRef>
              <c:f>Data!$BZ$4:$BZ$22</c:f>
              <c:numCache>
                <c:formatCode>General</c:formatCode>
                <c:ptCount val="19"/>
                <c:pt idx="0">
                  <c:v>11.4</c:v>
                </c:pt>
                <c:pt idx="1">
                  <c:v>11.4</c:v>
                </c:pt>
                <c:pt idx="2">
                  <c:v>11.4</c:v>
                </c:pt>
                <c:pt idx="3">
                  <c:v>11.4</c:v>
                </c:pt>
                <c:pt idx="4">
                  <c:v>11.4</c:v>
                </c:pt>
                <c:pt idx="5">
                  <c:v>11.4</c:v>
                </c:pt>
                <c:pt idx="6">
                  <c:v>11.4</c:v>
                </c:pt>
                <c:pt idx="7">
                  <c:v>11.4</c:v>
                </c:pt>
                <c:pt idx="8">
                  <c:v>11.4</c:v>
                </c:pt>
                <c:pt idx="9">
                  <c:v>11.4</c:v>
                </c:pt>
                <c:pt idx="10">
                  <c:v>11.4</c:v>
                </c:pt>
                <c:pt idx="11">
                  <c:v>11.4</c:v>
                </c:pt>
                <c:pt idx="12">
                  <c:v>11.4</c:v>
                </c:pt>
                <c:pt idx="13">
                  <c:v>11.4</c:v>
                </c:pt>
                <c:pt idx="14">
                  <c:v>11.4</c:v>
                </c:pt>
                <c:pt idx="15">
                  <c:v>11.4</c:v>
                </c:pt>
                <c:pt idx="16">
                  <c:v>11.4</c:v>
                </c:pt>
                <c:pt idx="17">
                  <c:v>11.4</c:v>
                </c:pt>
                <c:pt idx="18">
                  <c:v>11.4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33920"/>
        <c:axId val="569430592"/>
      </c:lineChart>
      <c:catAx>
        <c:axId val="5694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0592"/>
        <c:crosses val="autoZero"/>
        <c:auto val="1"/>
        <c:lblAlgn val="ctr"/>
        <c:lblOffset val="100"/>
        <c:noMultiLvlLbl val="0"/>
      </c:catAx>
      <c:valAx>
        <c:axId val="56943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Cost Per Passenger - Local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Data!$BU$3</c:f>
              <c:strCache>
                <c:ptCount val="1"/>
                <c:pt idx="0">
                  <c:v>Cost Per Passenger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9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7967-4532-AB92-69769619D355}"/>
              </c:ext>
            </c:extLst>
          </c:dPt>
          <c:dPt>
            <c:idx val="13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6-6903-4F33-82A3-B1565744230B}"/>
              </c:ext>
            </c:extLst>
          </c:dPt>
          <c:cat>
            <c:strRef>
              <c:f>Data!$BT$4:$BT$32</c:f>
              <c:strCache>
                <c:ptCount val="29"/>
                <c:pt idx="0">
                  <c:v>33</c:v>
                </c:pt>
                <c:pt idx="1">
                  <c:v>19</c:v>
                </c:pt>
                <c:pt idx="2">
                  <c:v>21</c:v>
                </c:pt>
                <c:pt idx="3">
                  <c:v>17</c:v>
                </c:pt>
                <c:pt idx="4">
                  <c:v>64</c:v>
                </c:pt>
                <c:pt idx="5">
                  <c:v>43</c:v>
                </c:pt>
                <c:pt idx="6">
                  <c:v>6</c:v>
                </c:pt>
                <c:pt idx="7">
                  <c:v>37</c:v>
                </c:pt>
                <c:pt idx="8">
                  <c:v>46</c:v>
                </c:pt>
                <c:pt idx="9">
                  <c:v>27</c:v>
                </c:pt>
                <c:pt idx="10">
                  <c:v>11</c:v>
                </c:pt>
                <c:pt idx="11">
                  <c:v>31</c:v>
                </c:pt>
                <c:pt idx="12">
                  <c:v>51</c:v>
                </c:pt>
                <c:pt idx="13">
                  <c:v>Avg</c:v>
                </c:pt>
                <c:pt idx="14">
                  <c:v>32</c:v>
                </c:pt>
                <c:pt idx="15">
                  <c:v>4</c:v>
                </c:pt>
                <c:pt idx="16">
                  <c:v>41</c:v>
                </c:pt>
                <c:pt idx="17">
                  <c:v>16</c:v>
                </c:pt>
                <c:pt idx="18">
                  <c:v>78</c:v>
                </c:pt>
                <c:pt idx="19">
                  <c:v>90</c:v>
                </c:pt>
                <c:pt idx="20">
                  <c:v>65</c:v>
                </c:pt>
                <c:pt idx="21">
                  <c:v>20</c:v>
                </c:pt>
                <c:pt idx="22">
                  <c:v>49</c:v>
                </c:pt>
                <c:pt idx="23">
                  <c:v>24</c:v>
                </c:pt>
                <c:pt idx="24">
                  <c:v>28</c:v>
                </c:pt>
                <c:pt idx="25">
                  <c:v>50</c:v>
                </c:pt>
                <c:pt idx="26">
                  <c:v>1</c:v>
                </c:pt>
                <c:pt idx="27">
                  <c:v>5</c:v>
                </c:pt>
                <c:pt idx="28">
                  <c:v>67</c:v>
                </c:pt>
              </c:strCache>
            </c:strRef>
          </c:cat>
          <c:val>
            <c:numRef>
              <c:f>Data!$BU$4:$BU$32</c:f>
              <c:numCache>
                <c:formatCode>"$"#,##0.00_);[Red]\("$"#,##0.00\)</c:formatCode>
                <c:ptCount val="29"/>
                <c:pt idx="0">
                  <c:v>4.49</c:v>
                </c:pt>
                <c:pt idx="1">
                  <c:v>6.01</c:v>
                </c:pt>
                <c:pt idx="2">
                  <c:v>6.16</c:v>
                </c:pt>
                <c:pt idx="3">
                  <c:v>6.27</c:v>
                </c:pt>
                <c:pt idx="4">
                  <c:v>6.7</c:v>
                </c:pt>
                <c:pt idx="5">
                  <c:v>6.76</c:v>
                </c:pt>
                <c:pt idx="6">
                  <c:v>6.92</c:v>
                </c:pt>
                <c:pt idx="7">
                  <c:v>7.01</c:v>
                </c:pt>
                <c:pt idx="8">
                  <c:v>7.38</c:v>
                </c:pt>
                <c:pt idx="9">
                  <c:v>7.43</c:v>
                </c:pt>
                <c:pt idx="10">
                  <c:v>7.69</c:v>
                </c:pt>
                <c:pt idx="11">
                  <c:v>7.72</c:v>
                </c:pt>
                <c:pt idx="12">
                  <c:v>7.85</c:v>
                </c:pt>
                <c:pt idx="13">
                  <c:v>8.1</c:v>
                </c:pt>
                <c:pt idx="14">
                  <c:v>8.1</c:v>
                </c:pt>
                <c:pt idx="15">
                  <c:v>8.31</c:v>
                </c:pt>
                <c:pt idx="16">
                  <c:v>9.5500000000000007</c:v>
                </c:pt>
                <c:pt idx="17">
                  <c:v>9.66</c:v>
                </c:pt>
                <c:pt idx="18">
                  <c:v>9.76</c:v>
                </c:pt>
                <c:pt idx="19">
                  <c:v>10.199999999999999</c:v>
                </c:pt>
                <c:pt idx="20">
                  <c:v>10.46</c:v>
                </c:pt>
                <c:pt idx="21">
                  <c:v>11.76</c:v>
                </c:pt>
                <c:pt idx="22">
                  <c:v>12.13</c:v>
                </c:pt>
                <c:pt idx="23">
                  <c:v>12.42</c:v>
                </c:pt>
                <c:pt idx="24">
                  <c:v>20.28</c:v>
                </c:pt>
                <c:pt idx="25">
                  <c:v>22.56</c:v>
                </c:pt>
                <c:pt idx="26">
                  <c:v>24.73</c:v>
                </c:pt>
                <c:pt idx="27">
                  <c:v>31.63</c:v>
                </c:pt>
                <c:pt idx="28">
                  <c:v>48.21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569433920"/>
        <c:axId val="569430592"/>
      </c:barChart>
      <c:lineChart>
        <c:grouping val="standard"/>
        <c:varyColors val="0"/>
        <c:ser>
          <c:idx val="2"/>
          <c:order val="1"/>
          <c:tx>
            <c:strRef>
              <c:f>Data!$BV$3</c:f>
              <c:strCache>
                <c:ptCount val="1"/>
                <c:pt idx="0">
                  <c:v>Local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Data!$BT$4:$BT$32</c:f>
              <c:strCache>
                <c:ptCount val="29"/>
                <c:pt idx="0">
                  <c:v>33</c:v>
                </c:pt>
                <c:pt idx="1">
                  <c:v>19</c:v>
                </c:pt>
                <c:pt idx="2">
                  <c:v>21</c:v>
                </c:pt>
                <c:pt idx="3">
                  <c:v>17</c:v>
                </c:pt>
                <c:pt idx="4">
                  <c:v>64</c:v>
                </c:pt>
                <c:pt idx="5">
                  <c:v>43</c:v>
                </c:pt>
                <c:pt idx="6">
                  <c:v>6</c:v>
                </c:pt>
                <c:pt idx="7">
                  <c:v>37</c:v>
                </c:pt>
                <c:pt idx="8">
                  <c:v>46</c:v>
                </c:pt>
                <c:pt idx="9">
                  <c:v>27</c:v>
                </c:pt>
                <c:pt idx="10">
                  <c:v>11</c:v>
                </c:pt>
                <c:pt idx="11">
                  <c:v>31</c:v>
                </c:pt>
                <c:pt idx="12">
                  <c:v>51</c:v>
                </c:pt>
                <c:pt idx="13">
                  <c:v>Avg</c:v>
                </c:pt>
                <c:pt idx="14">
                  <c:v>32</c:v>
                </c:pt>
                <c:pt idx="15">
                  <c:v>4</c:v>
                </c:pt>
                <c:pt idx="16">
                  <c:v>41</c:v>
                </c:pt>
                <c:pt idx="17">
                  <c:v>16</c:v>
                </c:pt>
                <c:pt idx="18">
                  <c:v>78</c:v>
                </c:pt>
                <c:pt idx="19">
                  <c:v>90</c:v>
                </c:pt>
                <c:pt idx="20">
                  <c:v>65</c:v>
                </c:pt>
                <c:pt idx="21">
                  <c:v>20</c:v>
                </c:pt>
                <c:pt idx="22">
                  <c:v>49</c:v>
                </c:pt>
                <c:pt idx="23">
                  <c:v>24</c:v>
                </c:pt>
                <c:pt idx="24">
                  <c:v>28</c:v>
                </c:pt>
                <c:pt idx="25">
                  <c:v>50</c:v>
                </c:pt>
                <c:pt idx="26">
                  <c:v>1</c:v>
                </c:pt>
                <c:pt idx="27">
                  <c:v>5</c:v>
                </c:pt>
                <c:pt idx="28">
                  <c:v>67</c:v>
                </c:pt>
              </c:strCache>
            </c:strRef>
          </c:cat>
          <c:val>
            <c:numRef>
              <c:f>Data!$BV$4:$BV$32</c:f>
              <c:numCache>
                <c:formatCode>"$"#,##0.00</c:formatCode>
                <c:ptCount val="29"/>
                <c:pt idx="0">
                  <c:v>10.5</c:v>
                </c:pt>
                <c:pt idx="1">
                  <c:v>10.5</c:v>
                </c:pt>
                <c:pt idx="2">
                  <c:v>10.5</c:v>
                </c:pt>
                <c:pt idx="3">
                  <c:v>10.5</c:v>
                </c:pt>
                <c:pt idx="4">
                  <c:v>10.5</c:v>
                </c:pt>
                <c:pt idx="5">
                  <c:v>10.5</c:v>
                </c:pt>
                <c:pt idx="6">
                  <c:v>10.5</c:v>
                </c:pt>
                <c:pt idx="7">
                  <c:v>10.5</c:v>
                </c:pt>
                <c:pt idx="8">
                  <c:v>10.5</c:v>
                </c:pt>
                <c:pt idx="9">
                  <c:v>10.5</c:v>
                </c:pt>
                <c:pt idx="10">
                  <c:v>10.5</c:v>
                </c:pt>
                <c:pt idx="11">
                  <c:v>10.5</c:v>
                </c:pt>
                <c:pt idx="12">
                  <c:v>10.5</c:v>
                </c:pt>
                <c:pt idx="13">
                  <c:v>10.5</c:v>
                </c:pt>
                <c:pt idx="14">
                  <c:v>10.5</c:v>
                </c:pt>
                <c:pt idx="15">
                  <c:v>10.5</c:v>
                </c:pt>
                <c:pt idx="16">
                  <c:v>10.5</c:v>
                </c:pt>
                <c:pt idx="17">
                  <c:v>10.5</c:v>
                </c:pt>
                <c:pt idx="18">
                  <c:v>10.5</c:v>
                </c:pt>
                <c:pt idx="19">
                  <c:v>10.5</c:v>
                </c:pt>
                <c:pt idx="20">
                  <c:v>10.5</c:v>
                </c:pt>
                <c:pt idx="21">
                  <c:v>10.5</c:v>
                </c:pt>
                <c:pt idx="22">
                  <c:v>10.5</c:v>
                </c:pt>
                <c:pt idx="23">
                  <c:v>10.5</c:v>
                </c:pt>
                <c:pt idx="24">
                  <c:v>10.5</c:v>
                </c:pt>
                <c:pt idx="25">
                  <c:v>10.5</c:v>
                </c:pt>
                <c:pt idx="26">
                  <c:v>10.5</c:v>
                </c:pt>
                <c:pt idx="27">
                  <c:v>10.5</c:v>
                </c:pt>
                <c:pt idx="28">
                  <c:v>10.5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33920"/>
        <c:axId val="569430592"/>
      </c:lineChart>
      <c:catAx>
        <c:axId val="5694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0592"/>
        <c:crosses val="autoZero"/>
        <c:auto val="1"/>
        <c:lblAlgn val="ctr"/>
        <c:lblOffset val="100"/>
        <c:noMultiLvlLbl val="0"/>
      </c:catAx>
      <c:valAx>
        <c:axId val="569430592"/>
        <c:scaling>
          <c:orientation val="minMax"/>
          <c:max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_);[Red]\(&quot;$&quot;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Cost Per Passenger - Express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Data!$CC$3</c:f>
              <c:strCache>
                <c:ptCount val="1"/>
                <c:pt idx="0">
                  <c:v>Cost Per Passenger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5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6-AA1C-4C45-93B0-49EF78153A11}"/>
              </c:ext>
            </c:extLst>
          </c:dPt>
          <c:dPt>
            <c:idx val="9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7967-4532-AB92-69769619D355}"/>
              </c:ext>
            </c:extLst>
          </c:dPt>
          <c:cat>
            <c:strRef>
              <c:f>Data!$CB$4:$CB$21</c:f>
              <c:strCache>
                <c:ptCount val="18"/>
                <c:pt idx="0">
                  <c:v>38</c:v>
                </c:pt>
                <c:pt idx="1">
                  <c:v>77</c:v>
                </c:pt>
                <c:pt idx="2">
                  <c:v>30</c:v>
                </c:pt>
                <c:pt idx="3">
                  <c:v>40</c:v>
                </c:pt>
                <c:pt idx="4">
                  <c:v>12</c:v>
                </c:pt>
                <c:pt idx="5">
                  <c:v>Avg</c:v>
                </c:pt>
                <c:pt idx="6">
                  <c:v>42</c:v>
                </c:pt>
                <c:pt idx="7">
                  <c:v>3</c:v>
                </c:pt>
                <c:pt idx="8">
                  <c:v>74</c:v>
                </c:pt>
                <c:pt idx="9">
                  <c:v>29</c:v>
                </c:pt>
                <c:pt idx="10">
                  <c:v>81</c:v>
                </c:pt>
                <c:pt idx="11">
                  <c:v>71</c:v>
                </c:pt>
                <c:pt idx="12">
                  <c:v>25</c:v>
                </c:pt>
                <c:pt idx="13">
                  <c:v>2</c:v>
                </c:pt>
                <c:pt idx="14">
                  <c:v>75</c:v>
                </c:pt>
                <c:pt idx="15">
                  <c:v>23</c:v>
                </c:pt>
                <c:pt idx="16">
                  <c:v>82</c:v>
                </c:pt>
                <c:pt idx="17">
                  <c:v>52</c:v>
                </c:pt>
              </c:strCache>
            </c:strRef>
          </c:cat>
          <c:val>
            <c:numRef>
              <c:f>Data!$CC$4:$CC$21</c:f>
              <c:numCache>
                <c:formatCode>"$"#,##0.00_);[Red]\("$"#,##0.00\)</c:formatCode>
                <c:ptCount val="18"/>
                <c:pt idx="0">
                  <c:v>12.66</c:v>
                </c:pt>
                <c:pt idx="1">
                  <c:v>14.1</c:v>
                </c:pt>
                <c:pt idx="2">
                  <c:v>15.79</c:v>
                </c:pt>
                <c:pt idx="3">
                  <c:v>16.600000000000001</c:v>
                </c:pt>
                <c:pt idx="4">
                  <c:v>22.32</c:v>
                </c:pt>
                <c:pt idx="5">
                  <c:v>23.18</c:v>
                </c:pt>
                <c:pt idx="6">
                  <c:v>23.76</c:v>
                </c:pt>
                <c:pt idx="7">
                  <c:v>24.74</c:v>
                </c:pt>
                <c:pt idx="8">
                  <c:v>26.36</c:v>
                </c:pt>
                <c:pt idx="9">
                  <c:v>27.15</c:v>
                </c:pt>
                <c:pt idx="10">
                  <c:v>27.68</c:v>
                </c:pt>
                <c:pt idx="11">
                  <c:v>28.02</c:v>
                </c:pt>
                <c:pt idx="12">
                  <c:v>31.88</c:v>
                </c:pt>
                <c:pt idx="13">
                  <c:v>32.01</c:v>
                </c:pt>
                <c:pt idx="14">
                  <c:v>34.11</c:v>
                </c:pt>
                <c:pt idx="15">
                  <c:v>35.01</c:v>
                </c:pt>
                <c:pt idx="16">
                  <c:v>41.48</c:v>
                </c:pt>
                <c:pt idx="17">
                  <c:v>42.04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569433920"/>
        <c:axId val="569430592"/>
      </c:barChart>
      <c:lineChart>
        <c:grouping val="standard"/>
        <c:varyColors val="0"/>
        <c:ser>
          <c:idx val="2"/>
          <c:order val="1"/>
          <c:tx>
            <c:strRef>
              <c:f>Data!$CD$3</c:f>
              <c:strCache>
                <c:ptCount val="1"/>
                <c:pt idx="0">
                  <c:v>Express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val>
            <c:numRef>
              <c:f>Data!$CD$4:$CD$21</c:f>
              <c:numCache>
                <c:formatCode>"$"#,##0.00</c:formatCode>
                <c:ptCount val="18"/>
                <c:pt idx="0">
                  <c:v>45</c:v>
                </c:pt>
                <c:pt idx="1">
                  <c:v>45</c:v>
                </c:pt>
                <c:pt idx="2">
                  <c:v>45</c:v>
                </c:pt>
                <c:pt idx="3">
                  <c:v>45</c:v>
                </c:pt>
                <c:pt idx="4">
                  <c:v>45</c:v>
                </c:pt>
                <c:pt idx="5">
                  <c:v>45</c:v>
                </c:pt>
                <c:pt idx="6">
                  <c:v>45</c:v>
                </c:pt>
                <c:pt idx="7">
                  <c:v>45</c:v>
                </c:pt>
                <c:pt idx="8">
                  <c:v>45</c:v>
                </c:pt>
                <c:pt idx="9">
                  <c:v>45</c:v>
                </c:pt>
                <c:pt idx="10">
                  <c:v>45</c:v>
                </c:pt>
                <c:pt idx="11">
                  <c:v>45</c:v>
                </c:pt>
                <c:pt idx="12">
                  <c:v>45</c:v>
                </c:pt>
                <c:pt idx="13">
                  <c:v>45</c:v>
                </c:pt>
                <c:pt idx="14">
                  <c:v>45</c:v>
                </c:pt>
                <c:pt idx="15">
                  <c:v>45</c:v>
                </c:pt>
                <c:pt idx="16">
                  <c:v>45</c:v>
                </c:pt>
                <c:pt idx="17">
                  <c:v>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33920"/>
        <c:axId val="569430592"/>
      </c:lineChart>
      <c:catAx>
        <c:axId val="5694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0592"/>
        <c:crosses val="autoZero"/>
        <c:auto val="1"/>
        <c:lblAlgn val="ctr"/>
        <c:lblOffset val="100"/>
        <c:noMultiLvlLbl val="0"/>
      </c:catAx>
      <c:valAx>
        <c:axId val="56943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_);[Red]\(&quot;$&quot;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Average Daily Ridership (WD, SA, SU)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Charts!$N$2</c:f>
              <c:strCache>
                <c:ptCount val="1"/>
                <c:pt idx="0">
                  <c:v>Weekday Rides</c:v>
                </c:pt>
              </c:strCache>
            </c:strRef>
          </c:tx>
          <c:spPr>
            <a:ln w="76200" cap="rnd">
              <a:solidFill>
                <a:srgbClr val="0033A1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rgbClr val="0033A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Charts!$M$3:$M$27</c:f>
              <c:strCache>
                <c:ptCount val="25"/>
                <c:pt idx="0">
                  <c:v>Sep 21</c:v>
                </c:pt>
                <c:pt idx="1">
                  <c:v>Oct 21</c:v>
                </c:pt>
                <c:pt idx="2">
                  <c:v>Nov 21</c:v>
                </c:pt>
                <c:pt idx="3">
                  <c:v>Dec 21</c:v>
                </c:pt>
                <c:pt idx="4">
                  <c:v>Jan 22</c:v>
                </c:pt>
                <c:pt idx="5">
                  <c:v>Feb 22</c:v>
                </c:pt>
                <c:pt idx="6">
                  <c:v>Mar 22</c:v>
                </c:pt>
                <c:pt idx="7">
                  <c:v>Apr 22</c:v>
                </c:pt>
                <c:pt idx="8">
                  <c:v>May 22</c:v>
                </c:pt>
                <c:pt idx="9">
                  <c:v>Jun 22</c:v>
                </c:pt>
                <c:pt idx="10">
                  <c:v>Jul 22</c:v>
                </c:pt>
                <c:pt idx="11">
                  <c:v>Aug 22</c:v>
                </c:pt>
                <c:pt idx="12">
                  <c:v>Sep 22</c:v>
                </c:pt>
                <c:pt idx="13">
                  <c:v>Oct 22</c:v>
                </c:pt>
                <c:pt idx="14">
                  <c:v>Nov 22</c:v>
                </c:pt>
                <c:pt idx="15">
                  <c:v>Dec 22</c:v>
                </c:pt>
                <c:pt idx="16">
                  <c:v>Jan 23</c:v>
                </c:pt>
                <c:pt idx="17">
                  <c:v>Feb 23</c:v>
                </c:pt>
                <c:pt idx="18">
                  <c:v>Mar 23</c:v>
                </c:pt>
                <c:pt idx="19">
                  <c:v>Apr 23</c:v>
                </c:pt>
                <c:pt idx="20">
                  <c:v>May 23</c:v>
                </c:pt>
                <c:pt idx="21">
                  <c:v>Jun 23</c:v>
                </c:pt>
                <c:pt idx="22">
                  <c:v>Jul 23</c:v>
                </c:pt>
                <c:pt idx="23">
                  <c:v>Aug 23</c:v>
                </c:pt>
                <c:pt idx="24">
                  <c:v>Sep 23</c:v>
                </c:pt>
              </c:strCache>
            </c:strRef>
          </c:cat>
          <c:val>
            <c:numRef>
              <c:f>Charts!$N$3:$N$27</c:f>
              <c:numCache>
                <c:formatCode>#,##0</c:formatCode>
                <c:ptCount val="25"/>
                <c:pt idx="0">
                  <c:v>31907</c:v>
                </c:pt>
                <c:pt idx="1">
                  <c:v>33033</c:v>
                </c:pt>
                <c:pt idx="2">
                  <c:v>31617</c:v>
                </c:pt>
                <c:pt idx="3">
                  <c:v>27063</c:v>
                </c:pt>
                <c:pt idx="4">
                  <c:v>24819</c:v>
                </c:pt>
                <c:pt idx="5">
                  <c:v>28290</c:v>
                </c:pt>
                <c:pt idx="6">
                  <c:v>30090</c:v>
                </c:pt>
                <c:pt idx="7">
                  <c:v>33437</c:v>
                </c:pt>
                <c:pt idx="8">
                  <c:v>33852</c:v>
                </c:pt>
                <c:pt idx="9">
                  <c:v>28942</c:v>
                </c:pt>
                <c:pt idx="10">
                  <c:v>27354</c:v>
                </c:pt>
                <c:pt idx="11">
                  <c:v>32131</c:v>
                </c:pt>
                <c:pt idx="12">
                  <c:v>39193</c:v>
                </c:pt>
                <c:pt idx="13">
                  <c:v>39250</c:v>
                </c:pt>
                <c:pt idx="14">
                  <c:v>35829</c:v>
                </c:pt>
                <c:pt idx="15">
                  <c:v>29281</c:v>
                </c:pt>
                <c:pt idx="16">
                  <c:v>40603</c:v>
                </c:pt>
                <c:pt idx="17">
                  <c:v>42646.651816904399</c:v>
                </c:pt>
                <c:pt idx="18">
                  <c:v>40264</c:v>
                </c:pt>
                <c:pt idx="19">
                  <c:v>45309</c:v>
                </c:pt>
                <c:pt idx="20">
                  <c:v>43659</c:v>
                </c:pt>
                <c:pt idx="21">
                  <c:v>36850</c:v>
                </c:pt>
                <c:pt idx="22">
                  <c:v>36028</c:v>
                </c:pt>
                <c:pt idx="23">
                  <c:v>40632</c:v>
                </c:pt>
                <c:pt idx="24">
                  <c:v>47465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3145-4034-BE4F-AD391C3BDF4F}"/>
            </c:ext>
          </c:extLst>
        </c:ser>
        <c:ser>
          <c:idx val="1"/>
          <c:order val="1"/>
          <c:tx>
            <c:strRef>
              <c:f>Charts!$O$2</c:f>
              <c:strCache>
                <c:ptCount val="1"/>
                <c:pt idx="0">
                  <c:v>Saturday Rides</c:v>
                </c:pt>
              </c:strCache>
            </c:strRef>
          </c:tx>
          <c:spPr>
            <a:ln w="7620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Charts!$M$3:$M$27</c:f>
              <c:strCache>
                <c:ptCount val="25"/>
                <c:pt idx="0">
                  <c:v>Sep 21</c:v>
                </c:pt>
                <c:pt idx="1">
                  <c:v>Oct 21</c:v>
                </c:pt>
                <c:pt idx="2">
                  <c:v>Nov 21</c:v>
                </c:pt>
                <c:pt idx="3">
                  <c:v>Dec 21</c:v>
                </c:pt>
                <c:pt idx="4">
                  <c:v>Jan 22</c:v>
                </c:pt>
                <c:pt idx="5">
                  <c:v>Feb 22</c:v>
                </c:pt>
                <c:pt idx="6">
                  <c:v>Mar 22</c:v>
                </c:pt>
                <c:pt idx="7">
                  <c:v>Apr 22</c:v>
                </c:pt>
                <c:pt idx="8">
                  <c:v>May 22</c:v>
                </c:pt>
                <c:pt idx="9">
                  <c:v>Jun 22</c:v>
                </c:pt>
                <c:pt idx="10">
                  <c:v>Jul 22</c:v>
                </c:pt>
                <c:pt idx="11">
                  <c:v>Aug 22</c:v>
                </c:pt>
                <c:pt idx="12">
                  <c:v>Sep 22</c:v>
                </c:pt>
                <c:pt idx="13">
                  <c:v>Oct 22</c:v>
                </c:pt>
                <c:pt idx="14">
                  <c:v>Nov 22</c:v>
                </c:pt>
                <c:pt idx="15">
                  <c:v>Dec 22</c:v>
                </c:pt>
                <c:pt idx="16">
                  <c:v>Jan 23</c:v>
                </c:pt>
                <c:pt idx="17">
                  <c:v>Feb 23</c:v>
                </c:pt>
                <c:pt idx="18">
                  <c:v>Mar 23</c:v>
                </c:pt>
                <c:pt idx="19">
                  <c:v>Apr 23</c:v>
                </c:pt>
                <c:pt idx="20">
                  <c:v>May 23</c:v>
                </c:pt>
                <c:pt idx="21">
                  <c:v>Jun 23</c:v>
                </c:pt>
                <c:pt idx="22">
                  <c:v>Jul 23</c:v>
                </c:pt>
                <c:pt idx="23">
                  <c:v>Aug 23</c:v>
                </c:pt>
                <c:pt idx="24">
                  <c:v>Sep 23</c:v>
                </c:pt>
              </c:strCache>
            </c:strRef>
          </c:cat>
          <c:val>
            <c:numRef>
              <c:f>Charts!$O$3:$O$27</c:f>
              <c:numCache>
                <c:formatCode>#,##0</c:formatCode>
                <c:ptCount val="25"/>
                <c:pt idx="0">
                  <c:v>14374</c:v>
                </c:pt>
                <c:pt idx="1">
                  <c:v>14458</c:v>
                </c:pt>
                <c:pt idx="2">
                  <c:v>12775</c:v>
                </c:pt>
                <c:pt idx="3">
                  <c:v>10429</c:v>
                </c:pt>
                <c:pt idx="4">
                  <c:v>10482</c:v>
                </c:pt>
                <c:pt idx="5">
                  <c:v>12756</c:v>
                </c:pt>
                <c:pt idx="6">
                  <c:v>11303</c:v>
                </c:pt>
                <c:pt idx="7">
                  <c:v>14873</c:v>
                </c:pt>
                <c:pt idx="8">
                  <c:v>15518</c:v>
                </c:pt>
                <c:pt idx="9">
                  <c:v>17492</c:v>
                </c:pt>
                <c:pt idx="10">
                  <c:v>23339.200000000001</c:v>
                </c:pt>
                <c:pt idx="11">
                  <c:v>22858</c:v>
                </c:pt>
                <c:pt idx="12">
                  <c:v>19743</c:v>
                </c:pt>
                <c:pt idx="13">
                  <c:v>19524</c:v>
                </c:pt>
                <c:pt idx="14">
                  <c:v>15925</c:v>
                </c:pt>
                <c:pt idx="15">
                  <c:v>14511</c:v>
                </c:pt>
                <c:pt idx="16">
                  <c:v>20598</c:v>
                </c:pt>
                <c:pt idx="17">
                  <c:v>21526.673598874106</c:v>
                </c:pt>
                <c:pt idx="18">
                  <c:v>19140</c:v>
                </c:pt>
                <c:pt idx="19">
                  <c:v>23382</c:v>
                </c:pt>
                <c:pt idx="20">
                  <c:v>23315</c:v>
                </c:pt>
                <c:pt idx="21">
                  <c:v>24840</c:v>
                </c:pt>
                <c:pt idx="22">
                  <c:v>27153</c:v>
                </c:pt>
                <c:pt idx="23">
                  <c:v>24808</c:v>
                </c:pt>
                <c:pt idx="24">
                  <c:v>26163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3145-4034-BE4F-AD391C3BDF4F}"/>
            </c:ext>
          </c:extLst>
        </c:ser>
        <c:ser>
          <c:idx val="2"/>
          <c:order val="2"/>
          <c:tx>
            <c:strRef>
              <c:f>Charts!$P$2</c:f>
              <c:strCache>
                <c:ptCount val="1"/>
                <c:pt idx="0">
                  <c:v>Sunday Rides</c:v>
                </c:pt>
              </c:strCache>
            </c:strRef>
          </c:tx>
          <c:spPr>
            <a:ln w="57150" cap="rnd">
              <a:solidFill>
                <a:srgbClr val="C2D12E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Charts!$M$3:$M$27</c:f>
              <c:strCache>
                <c:ptCount val="25"/>
                <c:pt idx="0">
                  <c:v>Sep 21</c:v>
                </c:pt>
                <c:pt idx="1">
                  <c:v>Oct 21</c:v>
                </c:pt>
                <c:pt idx="2">
                  <c:v>Nov 21</c:v>
                </c:pt>
                <c:pt idx="3">
                  <c:v>Dec 21</c:v>
                </c:pt>
                <c:pt idx="4">
                  <c:v>Jan 22</c:v>
                </c:pt>
                <c:pt idx="5">
                  <c:v>Feb 22</c:v>
                </c:pt>
                <c:pt idx="6">
                  <c:v>Mar 22</c:v>
                </c:pt>
                <c:pt idx="7">
                  <c:v>Apr 22</c:v>
                </c:pt>
                <c:pt idx="8">
                  <c:v>May 22</c:v>
                </c:pt>
                <c:pt idx="9">
                  <c:v>Jun 22</c:v>
                </c:pt>
                <c:pt idx="10">
                  <c:v>Jul 22</c:v>
                </c:pt>
                <c:pt idx="11">
                  <c:v>Aug 22</c:v>
                </c:pt>
                <c:pt idx="12">
                  <c:v>Sep 22</c:v>
                </c:pt>
                <c:pt idx="13">
                  <c:v>Oct 22</c:v>
                </c:pt>
                <c:pt idx="14">
                  <c:v>Nov 22</c:v>
                </c:pt>
                <c:pt idx="15">
                  <c:v>Dec 22</c:v>
                </c:pt>
                <c:pt idx="16">
                  <c:v>Jan 23</c:v>
                </c:pt>
                <c:pt idx="17">
                  <c:v>Feb 23</c:v>
                </c:pt>
                <c:pt idx="18">
                  <c:v>Mar 23</c:v>
                </c:pt>
                <c:pt idx="19">
                  <c:v>Apr 23</c:v>
                </c:pt>
                <c:pt idx="20">
                  <c:v>May 23</c:v>
                </c:pt>
                <c:pt idx="21">
                  <c:v>Jun 23</c:v>
                </c:pt>
                <c:pt idx="22">
                  <c:v>Jul 23</c:v>
                </c:pt>
                <c:pt idx="23">
                  <c:v>Aug 23</c:v>
                </c:pt>
                <c:pt idx="24">
                  <c:v>Sep 23</c:v>
                </c:pt>
              </c:strCache>
            </c:strRef>
          </c:cat>
          <c:val>
            <c:numRef>
              <c:f>Charts!$P$3:$P$27</c:f>
              <c:numCache>
                <c:formatCode>#,##0</c:formatCode>
                <c:ptCount val="25"/>
                <c:pt idx="0">
                  <c:v>10050</c:v>
                </c:pt>
                <c:pt idx="1">
                  <c:v>9340</c:v>
                </c:pt>
                <c:pt idx="2">
                  <c:v>10220</c:v>
                </c:pt>
                <c:pt idx="3">
                  <c:v>8722</c:v>
                </c:pt>
                <c:pt idx="4">
                  <c:v>8082</c:v>
                </c:pt>
                <c:pt idx="5">
                  <c:v>9589</c:v>
                </c:pt>
                <c:pt idx="6">
                  <c:v>9598</c:v>
                </c:pt>
                <c:pt idx="7">
                  <c:v>10727</c:v>
                </c:pt>
                <c:pt idx="8">
                  <c:v>12022</c:v>
                </c:pt>
                <c:pt idx="9">
                  <c:v>12264</c:v>
                </c:pt>
                <c:pt idx="10">
                  <c:v>17647</c:v>
                </c:pt>
                <c:pt idx="11">
                  <c:v>18796</c:v>
                </c:pt>
                <c:pt idx="12">
                  <c:v>14607</c:v>
                </c:pt>
                <c:pt idx="13">
                  <c:v>13016</c:v>
                </c:pt>
                <c:pt idx="14">
                  <c:v>11259</c:v>
                </c:pt>
                <c:pt idx="15">
                  <c:v>9904</c:v>
                </c:pt>
                <c:pt idx="16">
                  <c:v>15609</c:v>
                </c:pt>
                <c:pt idx="17">
                  <c:v>16125</c:v>
                </c:pt>
                <c:pt idx="18">
                  <c:v>15033</c:v>
                </c:pt>
                <c:pt idx="19">
                  <c:v>16845</c:v>
                </c:pt>
                <c:pt idx="20">
                  <c:v>17447</c:v>
                </c:pt>
                <c:pt idx="21">
                  <c:v>18360</c:v>
                </c:pt>
                <c:pt idx="22">
                  <c:v>15782</c:v>
                </c:pt>
                <c:pt idx="23">
                  <c:v>19979</c:v>
                </c:pt>
                <c:pt idx="24">
                  <c:v>20451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3145-4034-BE4F-AD391C3BDF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8677408"/>
        <c:axId val="282794736"/>
      </c:lineChart>
      <c:catAx>
        <c:axId val="378677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2794736"/>
        <c:crosses val="autoZero"/>
        <c:auto val="1"/>
        <c:lblAlgn val="ctr"/>
        <c:lblOffset val="100"/>
        <c:noMultiLvlLbl val="0"/>
      </c:catAx>
      <c:valAx>
        <c:axId val="282794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8677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Local Service Productivity 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Charts!$AC$2</c:f>
              <c:strCache>
                <c:ptCount val="1"/>
                <c:pt idx="0">
                  <c:v>Local PPH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Charts!$AC$3:$AC$14</c:f>
              <c:numCache>
                <c:formatCode>0.0</c:formatCode>
                <c:ptCount val="12"/>
                <c:pt idx="0">
                  <c:v>15.419693308477701</c:v>
                </c:pt>
                <c:pt idx="1">
                  <c:v>13.916314620265</c:v>
                </c:pt>
                <c:pt idx="2">
                  <c:v>11.1492733027853</c:v>
                </c:pt>
                <c:pt idx="3">
                  <c:v>17.8</c:v>
                </c:pt>
                <c:pt idx="4">
                  <c:v>18.600000000000001</c:v>
                </c:pt>
                <c:pt idx="5">
                  <c:v>17.600000000000001</c:v>
                </c:pt>
                <c:pt idx="6">
                  <c:v>19.7</c:v>
                </c:pt>
                <c:pt idx="7">
                  <c:v>19.2</c:v>
                </c:pt>
                <c:pt idx="8">
                  <c:v>16.899999999999999</c:v>
                </c:pt>
                <c:pt idx="9">
                  <c:v>16.399999999999999</c:v>
                </c:pt>
                <c:pt idx="10">
                  <c:v>18.2</c:v>
                </c:pt>
                <c:pt idx="11">
                  <c:v>20.53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4D-416F-A3F7-73F0BA631C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1979393744"/>
        <c:axId val="1979386256"/>
      </c:barChart>
      <c:lineChart>
        <c:grouping val="standard"/>
        <c:varyColors val="0"/>
        <c:ser>
          <c:idx val="1"/>
          <c:order val="1"/>
          <c:tx>
            <c:strRef>
              <c:f>Charts!$AD$2</c:f>
              <c:strCache>
                <c:ptCount val="1"/>
                <c:pt idx="0">
                  <c:v>Local PPH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Charts!$AD$3:$AD$14</c:f>
              <c:numCache>
                <c:formatCode>0.0</c:formatCode>
                <c:ptCount val="12"/>
                <c:pt idx="0">
                  <c:v>15.9</c:v>
                </c:pt>
                <c:pt idx="1">
                  <c:v>15.9</c:v>
                </c:pt>
                <c:pt idx="2">
                  <c:v>15.9</c:v>
                </c:pt>
                <c:pt idx="3">
                  <c:v>15.9</c:v>
                </c:pt>
                <c:pt idx="4">
                  <c:v>15.9</c:v>
                </c:pt>
                <c:pt idx="5">
                  <c:v>15.9</c:v>
                </c:pt>
                <c:pt idx="6">
                  <c:v>15.9</c:v>
                </c:pt>
                <c:pt idx="7">
                  <c:v>15.9</c:v>
                </c:pt>
                <c:pt idx="8">
                  <c:v>15.9</c:v>
                </c:pt>
                <c:pt idx="9">
                  <c:v>15.9</c:v>
                </c:pt>
                <c:pt idx="10">
                  <c:v>15.9</c:v>
                </c:pt>
                <c:pt idx="11">
                  <c:v>15.9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24D-416F-A3F7-73F0BA631C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79393744"/>
        <c:axId val="1979386256"/>
      </c:lineChart>
      <c:catAx>
        <c:axId val="1979393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86256"/>
        <c:crosses val="autoZero"/>
        <c:auto val="1"/>
        <c:lblAlgn val="ctr"/>
        <c:lblOffset val="100"/>
        <c:noMultiLvlLbl val="0"/>
      </c:catAx>
      <c:valAx>
        <c:axId val="1979386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93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Local Service Cost Recovery &amp;</a:t>
            </a:r>
          </a:p>
          <a:p>
            <a:pPr>
              <a:defRPr/>
            </a:pPr>
            <a:r>
              <a:rPr lang="en-US"/>
              <a:t>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Charts!$AE$2</c:f>
              <c:strCache>
                <c:ptCount val="1"/>
                <c:pt idx="0">
                  <c:v>Local Cost Recovery %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Charts!$AE$3:$AE$14</c:f>
              <c:numCache>
                <c:formatCode>0.0%</c:formatCode>
                <c:ptCount val="12"/>
                <c:pt idx="0">
                  <c:v>0.17299999999999999</c:v>
                </c:pt>
                <c:pt idx="1">
                  <c:v>0.14000000000000001</c:v>
                </c:pt>
                <c:pt idx="2">
                  <c:v>9.6000000000000002E-2</c:v>
                </c:pt>
                <c:pt idx="3">
                  <c:v>9.9000000000000005E-2</c:v>
                </c:pt>
                <c:pt idx="4">
                  <c:v>0.14199999999999999</c:v>
                </c:pt>
                <c:pt idx="5">
                  <c:v>0.13100000000000001</c:v>
                </c:pt>
                <c:pt idx="6">
                  <c:v>0.125</c:v>
                </c:pt>
                <c:pt idx="7">
                  <c:v>0.13800000000000001</c:v>
                </c:pt>
                <c:pt idx="8">
                  <c:v>0.11600000000000001</c:v>
                </c:pt>
                <c:pt idx="9">
                  <c:v>0.10099999999999999</c:v>
                </c:pt>
                <c:pt idx="10">
                  <c:v>0.10400000000000001</c:v>
                </c:pt>
                <c:pt idx="11">
                  <c:v>0.11700000000000001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37-4FCC-86D0-A0F47931E2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683462656"/>
        <c:axId val="683456416"/>
      </c:barChart>
      <c:lineChart>
        <c:grouping val="standard"/>
        <c:varyColors val="0"/>
        <c:ser>
          <c:idx val="1"/>
          <c:order val="1"/>
          <c:tx>
            <c:strRef>
              <c:f>Charts!$AF$2</c:f>
              <c:strCache>
                <c:ptCount val="1"/>
                <c:pt idx="0">
                  <c:v>Local Cost Recovery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Charts!$AF$3:$AF$14</c:f>
              <c:numCache>
                <c:formatCode>0.0%</c:formatCode>
                <c:ptCount val="12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5">
                  <c:v>0.1</c:v>
                </c:pt>
                <c:pt idx="6">
                  <c:v>0.1</c:v>
                </c:pt>
                <c:pt idx="7">
                  <c:v>0.1</c:v>
                </c:pt>
                <c:pt idx="8">
                  <c:v>0.1</c:v>
                </c:pt>
                <c:pt idx="9">
                  <c:v>0.1</c:v>
                </c:pt>
                <c:pt idx="10">
                  <c:v>0.1</c:v>
                </c:pt>
                <c:pt idx="11">
                  <c:v>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637-4FCC-86D0-A0F47931E2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3462656"/>
        <c:axId val="683456416"/>
      </c:lineChart>
      <c:catAx>
        <c:axId val="683462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456416"/>
        <c:crosses val="autoZero"/>
        <c:auto val="1"/>
        <c:lblAlgn val="ctr"/>
        <c:lblOffset val="100"/>
        <c:noMultiLvlLbl val="0"/>
      </c:catAx>
      <c:valAx>
        <c:axId val="683456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462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Express Service Productivity 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Charts!$AG$2</c:f>
              <c:strCache>
                <c:ptCount val="1"/>
                <c:pt idx="0">
                  <c:v>Express PPT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Charts!$AG$3:$AG$14</c:f>
              <c:numCache>
                <c:formatCode>0.0</c:formatCode>
                <c:ptCount val="12"/>
                <c:pt idx="0">
                  <c:v>5.7289952630266798</c:v>
                </c:pt>
                <c:pt idx="1">
                  <c:v>5.6619310707708497</c:v>
                </c:pt>
                <c:pt idx="2">
                  <c:v>4.3753394894079296</c:v>
                </c:pt>
                <c:pt idx="3">
                  <c:v>7.3</c:v>
                </c:pt>
                <c:pt idx="4">
                  <c:v>7.5</c:v>
                </c:pt>
                <c:pt idx="5">
                  <c:v>7.2</c:v>
                </c:pt>
                <c:pt idx="6">
                  <c:v>7.9</c:v>
                </c:pt>
                <c:pt idx="7">
                  <c:v>7.4</c:v>
                </c:pt>
                <c:pt idx="8">
                  <c:v>7.3</c:v>
                </c:pt>
                <c:pt idx="9">
                  <c:v>6.9</c:v>
                </c:pt>
                <c:pt idx="10">
                  <c:v>6.9</c:v>
                </c:pt>
                <c:pt idx="11">
                  <c:v>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4D-411A-9FC1-1005F7917E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695550400"/>
        <c:axId val="695555392"/>
      </c:barChart>
      <c:lineChart>
        <c:grouping val="standard"/>
        <c:varyColors val="0"/>
        <c:ser>
          <c:idx val="1"/>
          <c:order val="1"/>
          <c:tx>
            <c:strRef>
              <c:f>Charts!$AH$2</c:f>
              <c:strCache>
                <c:ptCount val="1"/>
                <c:pt idx="0">
                  <c:v>Express PPT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Charts!$AH$3:$AH$14</c:f>
              <c:numCache>
                <c:formatCode>0.0</c:formatCode>
                <c:ptCount val="12"/>
                <c:pt idx="0">
                  <c:v>11.4</c:v>
                </c:pt>
                <c:pt idx="1">
                  <c:v>11.4</c:v>
                </c:pt>
                <c:pt idx="2">
                  <c:v>11.4</c:v>
                </c:pt>
                <c:pt idx="3">
                  <c:v>11.4</c:v>
                </c:pt>
                <c:pt idx="4">
                  <c:v>11.4</c:v>
                </c:pt>
                <c:pt idx="5">
                  <c:v>11.4</c:v>
                </c:pt>
                <c:pt idx="6">
                  <c:v>11.4</c:v>
                </c:pt>
                <c:pt idx="7">
                  <c:v>11.4</c:v>
                </c:pt>
                <c:pt idx="8">
                  <c:v>11.4</c:v>
                </c:pt>
                <c:pt idx="9">
                  <c:v>11.4</c:v>
                </c:pt>
                <c:pt idx="10">
                  <c:v>11.4</c:v>
                </c:pt>
                <c:pt idx="11">
                  <c:v>11.4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A4D-411A-9FC1-1005F7917E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5550400"/>
        <c:axId val="695555392"/>
      </c:lineChart>
      <c:catAx>
        <c:axId val="695550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555392"/>
        <c:crosses val="autoZero"/>
        <c:auto val="1"/>
        <c:lblAlgn val="ctr"/>
        <c:lblOffset val="100"/>
        <c:noMultiLvlLbl val="0"/>
      </c:catAx>
      <c:valAx>
        <c:axId val="695555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550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Express Service Cost Recovery % (Last 12 Month)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Charts!$AI$2</c:f>
              <c:strCache>
                <c:ptCount val="1"/>
                <c:pt idx="0">
                  <c:v>Express Cost Recovery %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Charts!$AI$3:$AI$14</c:f>
              <c:numCache>
                <c:formatCode>0.0%</c:formatCode>
                <c:ptCount val="12"/>
                <c:pt idx="0">
                  <c:v>0.20899999999999999</c:v>
                </c:pt>
                <c:pt idx="1">
                  <c:v>0.182</c:v>
                </c:pt>
                <c:pt idx="2">
                  <c:v>0.17199999999999999</c:v>
                </c:pt>
                <c:pt idx="3">
                  <c:v>0.19500000000000001</c:v>
                </c:pt>
                <c:pt idx="4">
                  <c:v>0.218</c:v>
                </c:pt>
                <c:pt idx="5">
                  <c:v>0.184</c:v>
                </c:pt>
                <c:pt idx="6">
                  <c:v>0.20300000000000001</c:v>
                </c:pt>
                <c:pt idx="7">
                  <c:v>0.19500000000000001</c:v>
                </c:pt>
                <c:pt idx="8">
                  <c:v>0.23899999999999999</c:v>
                </c:pt>
                <c:pt idx="9">
                  <c:v>0.251</c:v>
                </c:pt>
                <c:pt idx="10">
                  <c:v>0.22</c:v>
                </c:pt>
                <c:pt idx="11">
                  <c:v>0.24229999999999999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02-41B8-9D85-7BC1EC65A2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21573232"/>
        <c:axId val="721567408"/>
      </c:barChart>
      <c:lineChart>
        <c:grouping val="standard"/>
        <c:varyColors val="0"/>
        <c:ser>
          <c:idx val="1"/>
          <c:order val="1"/>
          <c:tx>
            <c:strRef>
              <c:f>Charts!$AJ$2</c:f>
              <c:strCache>
                <c:ptCount val="1"/>
                <c:pt idx="0">
                  <c:v>Express Cost Recovery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Charts!$AJ$3:$AJ$14</c:f>
              <c:numCache>
                <c:formatCode>0.0%</c:formatCode>
                <c:ptCount val="12"/>
                <c:pt idx="0">
                  <c:v>0.18</c:v>
                </c:pt>
                <c:pt idx="1">
                  <c:v>0.18</c:v>
                </c:pt>
                <c:pt idx="2">
                  <c:v>0.18</c:v>
                </c:pt>
                <c:pt idx="3">
                  <c:v>0.18</c:v>
                </c:pt>
                <c:pt idx="4">
                  <c:v>0.18</c:v>
                </c:pt>
                <c:pt idx="5">
                  <c:v>0.18</c:v>
                </c:pt>
                <c:pt idx="6">
                  <c:v>0.18</c:v>
                </c:pt>
                <c:pt idx="7">
                  <c:v>0.18</c:v>
                </c:pt>
                <c:pt idx="8">
                  <c:v>0.18</c:v>
                </c:pt>
                <c:pt idx="9">
                  <c:v>0.18</c:v>
                </c:pt>
                <c:pt idx="10">
                  <c:v>0.18</c:v>
                </c:pt>
                <c:pt idx="11">
                  <c:v>0.18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502-41B8-9D85-7BC1EC65A2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1573232"/>
        <c:axId val="721567408"/>
      </c:lineChart>
      <c:catAx>
        <c:axId val="721573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1567408"/>
        <c:crosses val="autoZero"/>
        <c:auto val="1"/>
        <c:lblAlgn val="ctr"/>
        <c:lblOffset val="100"/>
        <c:noMultiLvlLbl val="0"/>
      </c:catAx>
      <c:valAx>
        <c:axId val="721567408"/>
        <c:scaling>
          <c:orientation val="minMax"/>
          <c:max val="0.26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1573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On-Time Performance Local &amp; Express Service 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Charts!$AM$2</c:f>
              <c:strCache>
                <c:ptCount val="1"/>
                <c:pt idx="0">
                  <c:v>Local OTP</c:v>
                </c:pt>
              </c:strCache>
            </c:strRef>
          </c:tx>
          <c:spPr>
            <a:ln w="57150" cap="rnd">
              <a:solidFill>
                <a:srgbClr val="0033A1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0033A1"/>
              </a:solidFill>
              <a:ln w="5715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Charts!$AL$3:$AL$14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Charts!$AM$3:$AM$14</c:f>
              <c:numCache>
                <c:formatCode>0.0%</c:formatCode>
                <c:ptCount val="12"/>
                <c:pt idx="0">
                  <c:v>0.77586951291456996</c:v>
                </c:pt>
                <c:pt idx="1">
                  <c:v>0.80691328199036305</c:v>
                </c:pt>
                <c:pt idx="2">
                  <c:v>0.78823132246202898</c:v>
                </c:pt>
                <c:pt idx="3">
                  <c:v>0.80038032551766503</c:v>
                </c:pt>
                <c:pt idx="4">
                  <c:v>0.80038032551766503</c:v>
                </c:pt>
                <c:pt idx="5">
                  <c:v>0.80800000000000005</c:v>
                </c:pt>
                <c:pt idx="6">
                  <c:v>0.78700000000000003</c:v>
                </c:pt>
                <c:pt idx="7">
                  <c:v>0.77300000000000002</c:v>
                </c:pt>
                <c:pt idx="8">
                  <c:v>0.77200000000000002</c:v>
                </c:pt>
                <c:pt idx="9">
                  <c:v>0.77</c:v>
                </c:pt>
                <c:pt idx="10">
                  <c:v>0.747</c:v>
                </c:pt>
                <c:pt idx="11">
                  <c:v>0.72199999999999998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5DCA-40DB-8E1C-9623EB360117}"/>
            </c:ext>
          </c:extLst>
        </c:ser>
        <c:ser>
          <c:idx val="1"/>
          <c:order val="1"/>
          <c:tx>
            <c:strRef>
              <c:f>Charts!$AN$2</c:f>
              <c:strCache>
                <c:ptCount val="1"/>
                <c:pt idx="0">
                  <c:v>Express OTP</c:v>
                </c:pt>
              </c:strCache>
            </c:strRef>
          </c:tx>
          <c:spPr>
            <a:ln w="57150" cap="rnd">
              <a:solidFill>
                <a:srgbClr val="C2D12E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5715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Charts!$AL$3:$AL$14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Charts!$AN$3:$AN$14</c:f>
              <c:numCache>
                <c:formatCode>0.0%</c:formatCode>
                <c:ptCount val="12"/>
                <c:pt idx="0">
                  <c:v>0.75687953175504497</c:v>
                </c:pt>
                <c:pt idx="1">
                  <c:v>0.78736092567868299</c:v>
                </c:pt>
                <c:pt idx="2">
                  <c:v>0.80240652346857599</c:v>
                </c:pt>
                <c:pt idx="3">
                  <c:v>0.80262282619025005</c:v>
                </c:pt>
                <c:pt idx="4">
                  <c:v>0.81899999999999995</c:v>
                </c:pt>
                <c:pt idx="5">
                  <c:v>0.80600000000000005</c:v>
                </c:pt>
                <c:pt idx="6">
                  <c:v>0.78700000000000003</c:v>
                </c:pt>
                <c:pt idx="7">
                  <c:v>0.79800000000000004</c:v>
                </c:pt>
                <c:pt idx="8">
                  <c:v>0.81200000000000006</c:v>
                </c:pt>
                <c:pt idx="9">
                  <c:v>0.80100000000000005</c:v>
                </c:pt>
                <c:pt idx="10">
                  <c:v>0.76600000000000001</c:v>
                </c:pt>
                <c:pt idx="11">
                  <c:v>0.71399999999999997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5DCA-40DB-8E1C-9623EB360117}"/>
            </c:ext>
          </c:extLst>
        </c:ser>
        <c:ser>
          <c:idx val="2"/>
          <c:order val="2"/>
          <c:tx>
            <c:strRef>
              <c:f>Charts!$AO$2</c:f>
              <c:strCache>
                <c:ptCount val="1"/>
                <c:pt idx="0">
                  <c:v>OTP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Charts!$AL$3:$AL$14</c:f>
              <c:strCache>
                <c:ptCount val="12"/>
                <c:pt idx="0">
                  <c:v>Oct 22</c:v>
                </c:pt>
                <c:pt idx="1">
                  <c:v>Nov 22</c:v>
                </c:pt>
                <c:pt idx="2">
                  <c:v>Dec 22</c:v>
                </c:pt>
                <c:pt idx="3">
                  <c:v>Jan 23</c:v>
                </c:pt>
                <c:pt idx="4">
                  <c:v>Feb 23</c:v>
                </c:pt>
                <c:pt idx="5">
                  <c:v>Mar 23</c:v>
                </c:pt>
                <c:pt idx="6">
                  <c:v>Apr 23</c:v>
                </c:pt>
                <c:pt idx="7">
                  <c:v>May 23</c:v>
                </c:pt>
                <c:pt idx="8">
                  <c:v>Jun 23</c:v>
                </c:pt>
                <c:pt idx="9">
                  <c:v>Jul 23</c:v>
                </c:pt>
                <c:pt idx="10">
                  <c:v>Aug 23</c:v>
                </c:pt>
                <c:pt idx="11">
                  <c:v>Sep 23</c:v>
                </c:pt>
              </c:strCache>
            </c:strRef>
          </c:cat>
          <c:val>
            <c:numRef>
              <c:f>Charts!$AO$3:$AO$14</c:f>
              <c:numCache>
                <c:formatCode>0.0%</c:formatCode>
                <c:ptCount val="12"/>
                <c:pt idx="0">
                  <c:v>0.85</c:v>
                </c:pt>
                <c:pt idx="1">
                  <c:v>0.85</c:v>
                </c:pt>
                <c:pt idx="2">
                  <c:v>0.85</c:v>
                </c:pt>
                <c:pt idx="3">
                  <c:v>0.85</c:v>
                </c:pt>
                <c:pt idx="4">
                  <c:v>0.85</c:v>
                </c:pt>
                <c:pt idx="5">
                  <c:v>0.85</c:v>
                </c:pt>
                <c:pt idx="6">
                  <c:v>0.85</c:v>
                </c:pt>
                <c:pt idx="7">
                  <c:v>0.85</c:v>
                </c:pt>
                <c:pt idx="8">
                  <c:v>0.85</c:v>
                </c:pt>
                <c:pt idx="9">
                  <c:v>0.85</c:v>
                </c:pt>
                <c:pt idx="10">
                  <c:v>0.85</c:v>
                </c:pt>
                <c:pt idx="11">
                  <c:v>0.85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DCA-40DB-8E1C-9623EB3601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1711520"/>
        <c:axId val="691707776"/>
      </c:lineChart>
      <c:catAx>
        <c:axId val="691711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1707776"/>
        <c:crosses val="autoZero"/>
        <c:auto val="1"/>
        <c:lblAlgn val="ctr"/>
        <c:lblOffset val="100"/>
        <c:noMultiLvlLbl val="0"/>
      </c:catAx>
      <c:valAx>
        <c:axId val="691707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1711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Fixed-Route Missed Trips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Charts!$AR$2</c:f>
              <c:strCache>
                <c:ptCount val="1"/>
                <c:pt idx="0">
                  <c:v>Monthly Missed Trips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accent1"/>
                </a:solidFill>
              </a:ln>
              <a:effectLst/>
            </c:spPr>
          </c:marker>
          <c:cat>
            <c:strRef>
              <c:f>Charts!$AQ$3:$AQ$26</c:f>
              <c:strCache>
                <c:ptCount val="24"/>
                <c:pt idx="0">
                  <c:v>Oct 21</c:v>
                </c:pt>
                <c:pt idx="1">
                  <c:v>Nov 21</c:v>
                </c:pt>
                <c:pt idx="2">
                  <c:v>Dec 21</c:v>
                </c:pt>
                <c:pt idx="3">
                  <c:v>Jan 22</c:v>
                </c:pt>
                <c:pt idx="4">
                  <c:v>Feb 22</c:v>
                </c:pt>
                <c:pt idx="5">
                  <c:v>Mar 22</c:v>
                </c:pt>
                <c:pt idx="6">
                  <c:v>Apr 22</c:v>
                </c:pt>
                <c:pt idx="7">
                  <c:v>May 22</c:v>
                </c:pt>
                <c:pt idx="8">
                  <c:v>Jun 22</c:v>
                </c:pt>
                <c:pt idx="9">
                  <c:v>Jul 22</c:v>
                </c:pt>
                <c:pt idx="10">
                  <c:v>Aug 22</c:v>
                </c:pt>
                <c:pt idx="11">
                  <c:v>Sep 22</c:v>
                </c:pt>
                <c:pt idx="12">
                  <c:v>Oct 22</c:v>
                </c:pt>
                <c:pt idx="13">
                  <c:v>Nov 22</c:v>
                </c:pt>
                <c:pt idx="14">
                  <c:v>Dec 22</c:v>
                </c:pt>
                <c:pt idx="15">
                  <c:v>Jan 23</c:v>
                </c:pt>
                <c:pt idx="16">
                  <c:v>Feb 23</c:v>
                </c:pt>
                <c:pt idx="17">
                  <c:v>Mar 23</c:v>
                </c:pt>
                <c:pt idx="18">
                  <c:v>Apr 23</c:v>
                </c:pt>
                <c:pt idx="19">
                  <c:v>May 23</c:v>
                </c:pt>
                <c:pt idx="20">
                  <c:v>Jun 23</c:v>
                </c:pt>
                <c:pt idx="21">
                  <c:v>Jul 23</c:v>
                </c:pt>
                <c:pt idx="22">
                  <c:v>Aug 23</c:v>
                </c:pt>
                <c:pt idx="23">
                  <c:v>Sep 23</c:v>
                </c:pt>
              </c:strCache>
            </c:strRef>
          </c:cat>
          <c:val>
            <c:numRef>
              <c:f>Charts!$AR$3:$AR$26</c:f>
              <c:numCache>
                <c:formatCode>General</c:formatCode>
                <c:ptCount val="24"/>
                <c:pt idx="0">
                  <c:v>1443</c:v>
                </c:pt>
                <c:pt idx="1">
                  <c:v>1709</c:v>
                </c:pt>
                <c:pt idx="2">
                  <c:v>1681</c:v>
                </c:pt>
                <c:pt idx="3">
                  <c:v>3129</c:v>
                </c:pt>
                <c:pt idx="4">
                  <c:v>1972</c:v>
                </c:pt>
                <c:pt idx="5">
                  <c:v>754</c:v>
                </c:pt>
                <c:pt idx="6">
                  <c:v>1151</c:v>
                </c:pt>
                <c:pt idx="7">
                  <c:v>2214</c:v>
                </c:pt>
                <c:pt idx="8">
                  <c:v>1868</c:v>
                </c:pt>
                <c:pt idx="9">
                  <c:v>2902</c:v>
                </c:pt>
                <c:pt idx="10">
                  <c:v>2866</c:v>
                </c:pt>
                <c:pt idx="11">
                  <c:v>2449</c:v>
                </c:pt>
                <c:pt idx="12">
                  <c:v>2659</c:v>
                </c:pt>
                <c:pt idx="13">
                  <c:v>2490</c:v>
                </c:pt>
                <c:pt idx="14">
                  <c:v>3214</c:v>
                </c:pt>
                <c:pt idx="15">
                  <c:v>2557</c:v>
                </c:pt>
                <c:pt idx="16">
                  <c:v>1775</c:v>
                </c:pt>
                <c:pt idx="17">
                  <c:v>1875</c:v>
                </c:pt>
                <c:pt idx="18">
                  <c:v>1464</c:v>
                </c:pt>
                <c:pt idx="19">
                  <c:v>2358</c:v>
                </c:pt>
                <c:pt idx="20">
                  <c:v>2312</c:v>
                </c:pt>
                <c:pt idx="21">
                  <c:v>2567</c:v>
                </c:pt>
                <c:pt idx="22">
                  <c:v>2266</c:v>
                </c:pt>
                <c:pt idx="23">
                  <c:v>1390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3666-4530-8B88-2B3A2BFB2C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68173136"/>
        <c:axId val="1973038352"/>
      </c:lineChart>
      <c:catAx>
        <c:axId val="1968173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038352"/>
        <c:crosses val="autoZero"/>
        <c:auto val="1"/>
        <c:lblAlgn val="ctr"/>
        <c:lblOffset val="100"/>
        <c:noMultiLvlLbl val="0"/>
      </c:catAx>
      <c:valAx>
        <c:axId val="1973038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8173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3EE1F66-2440-446A-A806-55B01EC98C83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5113123-A266-41B5-9F19-3AD00DE1E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252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577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325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42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313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52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8751B-43D9-B6C7-969E-8AE49BC96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4AA320-FDD0-77A3-B44F-DDE6C0F6C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53312"/>
            <a:ext cx="10820400" cy="43616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16523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7F059-2B12-644E-CE08-17CC5B85E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A21E2-E8EA-4FB9-6D5C-5A7871BEC7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363662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A0135F-7356-F0F5-E758-1F13AB4FF9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24602" y="1363662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138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4019-1007-F6C1-A363-3D6D045AE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404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720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1E089F-D006-5384-A278-D672FA5A7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10820400" cy="6675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D9EADA-68BE-B309-2448-9C922BB4BA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1371600"/>
            <a:ext cx="10820400" cy="43434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392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4" r:id="rId3"/>
    <p:sldLayoutId id="214748365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" userDrawn="1">
          <p15:clr>
            <a:srgbClr val="F26B43"/>
          </p15:clr>
        </p15:guide>
        <p15:guide id="2" pos="3936" userDrawn="1">
          <p15:clr>
            <a:srgbClr val="F26B43"/>
          </p15:clr>
        </p15:guide>
        <p15:guide id="3" pos="7248" userDrawn="1">
          <p15:clr>
            <a:srgbClr val="F26B43"/>
          </p15:clr>
        </p15:guide>
        <p15:guide id="4" pos="432" userDrawn="1">
          <p15:clr>
            <a:srgbClr val="F26B43"/>
          </p15:clr>
        </p15:guide>
        <p15:guide id="5" orient="horz" pos="3600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  <p15:guide id="7" pos="374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emf"/><Relationship Id="rId5" Type="http://schemas.openxmlformats.org/officeDocument/2006/relationships/package" Target="../embeddings/Microsoft_Excel_Worksheet.xlsx"/><Relationship Id="rId4" Type="http://schemas.openxmlformats.org/officeDocument/2006/relationships/chart" Target="../charts/char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emf"/><Relationship Id="rId5" Type="http://schemas.openxmlformats.org/officeDocument/2006/relationships/package" Target="../embeddings/Microsoft_Excel_Worksheet1.xlsx"/><Relationship Id="rId4" Type="http://schemas.openxmlformats.org/officeDocument/2006/relationships/chart" Target="../charts/char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1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34C50:R39C55" TargetMode="External"/><Relationship Id="rId5" Type="http://schemas.openxmlformats.org/officeDocument/2006/relationships/chart" Target="../charts/chart14.xml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emf"/><Relationship Id="rId5" Type="http://schemas.openxmlformats.org/officeDocument/2006/relationships/oleObject" Target="https://m365gometro-my.sharepoint.com/personal/msamaan_go-metro_com/Documents/Ridership%20Report/RidershipReport_DataWorkspace.xlsx!Charts!R52C68:R55C71" TargetMode="External"/><Relationship Id="rId4" Type="http://schemas.openxmlformats.org/officeDocument/2006/relationships/chart" Target="../charts/char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21.xml"/><Relationship Id="rId4" Type="http://schemas.openxmlformats.org/officeDocument/2006/relationships/chart" Target="../charts/chart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23.xml"/><Relationship Id="rId5" Type="http://schemas.openxmlformats.org/officeDocument/2006/relationships/chart" Target="../charts/chart22.xml"/><Relationship Id="rId4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25.xml"/><Relationship Id="rId5" Type="http://schemas.openxmlformats.org/officeDocument/2006/relationships/chart" Target="../charts/chart2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50C14:R55C21" TargetMode="External"/><Relationship Id="rId5" Type="http://schemas.openxmlformats.org/officeDocument/2006/relationships/chart" Target="../charts/char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57C14:R60C19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17C33:R19C36" TargetMode="Externa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22C33:R24C36" TargetMode="Externa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emf"/><Relationship Id="rId5" Type="http://schemas.openxmlformats.org/officeDocument/2006/relationships/oleObject" Target="https://m365gometro-my.sharepoint.com/personal/msamaan_go-metro_com/Documents/Ridership%20Report/RidershipReport_DataWorkspace.xlsx!Charts!R45C44:R46C47" TargetMode="Externa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2A1E6B8-0D3F-C123-D83F-9321D65D4E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190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855C40F-4983-E4FB-E1E6-0A4C2CAEFAD6}"/>
              </a:ext>
            </a:extLst>
          </p:cNvPr>
          <p:cNvSpPr txBox="1"/>
          <p:nvPr/>
        </p:nvSpPr>
        <p:spPr>
          <a:xfrm>
            <a:off x="4357511" y="63612"/>
            <a:ext cx="7760508" cy="1630837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September 2023 Ridership Report</a:t>
            </a:r>
          </a:p>
          <a:p>
            <a:pPr>
              <a:lnSpc>
                <a:spcPts val="3500"/>
              </a:lnSpc>
            </a:pPr>
            <a:r>
              <a:rPr lang="en-US" sz="2100" b="1" dirty="0">
                <a:solidFill>
                  <a:schemeClr val="accent4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October 17, 2023 | Matt Moorman</a:t>
            </a:r>
          </a:p>
        </p:txBody>
      </p:sp>
    </p:spTree>
    <p:extLst>
      <p:ext uri="{BB962C8B-B14F-4D97-AF65-F5344CB8AC3E}">
        <p14:creationId xmlns:p14="http://schemas.microsoft.com/office/powerpoint/2010/main" val="889699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E90EF99-6873-072F-9863-B8478FF6F8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7296373"/>
              </p:ext>
            </p:extLst>
          </p:nvPr>
        </p:nvGraphicFramePr>
        <p:xfrm>
          <a:off x="643467" y="643466"/>
          <a:ext cx="10905066" cy="5571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05687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CC67ED9-183D-A02A-0A3E-9605D00FF9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7715079"/>
              </p:ext>
            </p:extLst>
          </p:nvPr>
        </p:nvGraphicFramePr>
        <p:xfrm>
          <a:off x="643467" y="643466"/>
          <a:ext cx="10905066" cy="5571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22287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2" descr="Reinventing Metro Public Meetings - Go Metro">
            <a:extLst>
              <a:ext uri="{FF2B5EF4-FFF2-40B4-BE49-F238E27FC236}">
                <a16:creationId xmlns:a16="http://schemas.microsoft.com/office/drawing/2014/main" id="{C5A1CE69-0634-F646-B17B-88F92D1151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5" r="9315" b="1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134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17F08F-4633-717B-1DF8-FA3AC99E3B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EF6EA93D-7902-4CF9-244B-50FCBD1804D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5101904"/>
              </p:ext>
            </p:extLst>
          </p:nvPr>
        </p:nvGraphicFramePr>
        <p:xfrm>
          <a:off x="927002" y="602483"/>
          <a:ext cx="10337996" cy="3979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80602B0E-0B98-AF6A-1B61-B9C5642645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3728103"/>
              </p:ext>
            </p:extLst>
          </p:nvPr>
        </p:nvGraphicFramePr>
        <p:xfrm>
          <a:off x="3493956" y="4876344"/>
          <a:ext cx="5204088" cy="12605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2293655" imgH="556134" progId="Excel.Sheet.12">
                  <p:embed/>
                </p:oleObj>
              </mc:Choice>
              <mc:Fallback>
                <p:oleObj name="Worksheet" r:id="rId5" imgW="2293655" imgH="556134" progId="Excel.Sheet.12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80602B0E-0B98-AF6A-1B61-B9C5642645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93956" y="4876344"/>
                        <a:ext cx="5204088" cy="12605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88615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17F08F-4633-717B-1DF8-FA3AC99E3B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9DCC042-0498-255D-2BE7-B5E73C93F78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4266091"/>
              </p:ext>
            </p:extLst>
          </p:nvPr>
        </p:nvGraphicFramePr>
        <p:xfrm>
          <a:off x="904973" y="602483"/>
          <a:ext cx="10265790" cy="43810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837694E5-C475-C4A3-7EFD-DC7722E038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2404142"/>
              </p:ext>
            </p:extLst>
          </p:nvPr>
        </p:nvGraphicFramePr>
        <p:xfrm>
          <a:off x="3708400" y="4983163"/>
          <a:ext cx="4659313" cy="149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2301311" imgH="738967" progId="Excel.Sheet.12">
                  <p:embed/>
                </p:oleObj>
              </mc:Choice>
              <mc:Fallback>
                <p:oleObj name="Worksheet" r:id="rId5" imgW="2301311" imgH="738967" progId="Excel.Sheet.12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837694E5-C475-C4A3-7EFD-DC7722E038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08400" y="4983163"/>
                        <a:ext cx="4659313" cy="1493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02808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17F08F-4633-717B-1DF8-FA3AC99E3B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D0AD920-387C-120C-2D26-3EC66A642CDD}"/>
              </a:ext>
            </a:extLst>
          </p:cNvPr>
          <p:cNvSpPr txBox="1"/>
          <p:nvPr/>
        </p:nvSpPr>
        <p:spPr>
          <a:xfrm>
            <a:off x="338892" y="1230641"/>
            <a:ext cx="5374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Springdale Zone Most Visited Locations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FF15BC-EC21-BAED-4020-2AEFDB4E2D6D}"/>
              </a:ext>
            </a:extLst>
          </p:cNvPr>
          <p:cNvSpPr txBox="1"/>
          <p:nvPr/>
        </p:nvSpPr>
        <p:spPr>
          <a:xfrm>
            <a:off x="6599092" y="1220416"/>
            <a:ext cx="5374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Northgate Zone Most Visited Locations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61CF65-D38E-DB30-EC64-8A0A5CFB2E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9133" y="1599973"/>
            <a:ext cx="5133975" cy="43529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1B5D18F-E320-ED7D-F35E-C90D439A0F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3493" y="1599972"/>
            <a:ext cx="4013736" cy="435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3098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17F08F-4633-717B-1DF8-FA3AC99E3B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7DA1867-BCA8-A409-03E4-8355A773B041}"/>
              </a:ext>
            </a:extLst>
          </p:cNvPr>
          <p:cNvSpPr txBox="1"/>
          <p:nvPr/>
        </p:nvSpPr>
        <p:spPr>
          <a:xfrm>
            <a:off x="7726498" y="741769"/>
            <a:ext cx="2842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Northgate Zone Usage Map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9A948F-6609-A493-34FA-CDD2AEE152EB}"/>
              </a:ext>
            </a:extLst>
          </p:cNvPr>
          <p:cNvSpPr txBox="1"/>
          <p:nvPr/>
        </p:nvSpPr>
        <p:spPr>
          <a:xfrm>
            <a:off x="1622923" y="741769"/>
            <a:ext cx="2842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Springdale Zone Usage Map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2D0BE4-F8EE-08D0-51CC-C19AE570B12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586" t="11187" r="8670" b="11156"/>
          <a:stretch/>
        </p:blipFill>
        <p:spPr>
          <a:xfrm>
            <a:off x="6096000" y="1234482"/>
            <a:ext cx="5849388" cy="42421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9A19E6-B6C6-4424-12F6-DB268DC56DA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621" t="10816" r="8854" b="10816"/>
          <a:stretch/>
        </p:blipFill>
        <p:spPr>
          <a:xfrm>
            <a:off x="246612" y="1234482"/>
            <a:ext cx="5780991" cy="424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9134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1C3783-5218-C244-75B1-EB968F402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12197426" cy="68549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078D5B-75D4-E1F2-4280-78B8A295E78A}"/>
              </a:ext>
            </a:extLst>
          </p:cNvPr>
          <p:cNvSpPr txBox="1"/>
          <p:nvPr/>
        </p:nvSpPr>
        <p:spPr>
          <a:xfrm>
            <a:off x="4441371" y="0"/>
            <a:ext cx="7345245" cy="6854952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ACCESS Ridership</a:t>
            </a:r>
          </a:p>
        </p:txBody>
      </p:sp>
    </p:spTree>
    <p:extLst>
      <p:ext uri="{BB962C8B-B14F-4D97-AF65-F5344CB8AC3E}">
        <p14:creationId xmlns:p14="http://schemas.microsoft.com/office/powerpoint/2010/main" val="122094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EF47BDC-054D-BA84-3701-372976B008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5240765"/>
              </p:ext>
            </p:extLst>
          </p:nvPr>
        </p:nvGraphicFramePr>
        <p:xfrm>
          <a:off x="443883" y="378819"/>
          <a:ext cx="11194742" cy="4421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C94AAA52-250F-08E7-2C98-96AE0E6F7C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2721304"/>
              </p:ext>
            </p:extLst>
          </p:nvPr>
        </p:nvGraphicFramePr>
        <p:xfrm>
          <a:off x="2663825" y="4899025"/>
          <a:ext cx="6865938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6301705" imgH="1105057" progId="Excel.Sheet.12">
                  <p:link updateAutomatic="1"/>
                </p:oleObj>
              </mc:Choice>
              <mc:Fallback>
                <p:oleObj name="Worksheet" r:id="rId6" imgW="6301705" imgH="1105057" progId="Excel.Sheet.12">
                  <p:link updateAutomatic="1"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C94AAA52-250F-08E7-2C98-96AE0E6F7C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63825" y="4899025"/>
                        <a:ext cx="6865938" cy="1203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319694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FBE03AD-4C21-DD58-EA07-B249788A61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5949494"/>
              </p:ext>
            </p:extLst>
          </p:nvPr>
        </p:nvGraphicFramePr>
        <p:xfrm>
          <a:off x="363985" y="462877"/>
          <a:ext cx="11398928" cy="5804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2F236FA-F8E6-39FD-0D56-F5B82EA4F9D5}"/>
              </a:ext>
            </a:extLst>
          </p:cNvPr>
          <p:cNvCxnSpPr>
            <a:cxnSpLocks/>
          </p:cNvCxnSpPr>
          <p:nvPr/>
        </p:nvCxnSpPr>
        <p:spPr>
          <a:xfrm flipV="1">
            <a:off x="1647838" y="940484"/>
            <a:ext cx="0" cy="482872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21F075D-736D-9664-F05D-3D2B51D25903}"/>
              </a:ext>
            </a:extLst>
          </p:cNvPr>
          <p:cNvCxnSpPr>
            <a:cxnSpLocks/>
          </p:cNvCxnSpPr>
          <p:nvPr/>
        </p:nvCxnSpPr>
        <p:spPr>
          <a:xfrm flipV="1">
            <a:off x="4320398" y="940484"/>
            <a:ext cx="0" cy="482872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6D68C1E-7310-4BBC-BF47-ADF9780EBFA3}"/>
              </a:ext>
            </a:extLst>
          </p:cNvPr>
          <p:cNvCxnSpPr>
            <a:cxnSpLocks/>
          </p:cNvCxnSpPr>
          <p:nvPr/>
        </p:nvCxnSpPr>
        <p:spPr>
          <a:xfrm flipV="1">
            <a:off x="6992958" y="940484"/>
            <a:ext cx="0" cy="482872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303C8B9-472B-9BB0-70DF-11C1BCB3B5A0}"/>
              </a:ext>
            </a:extLst>
          </p:cNvPr>
          <p:cNvCxnSpPr>
            <a:cxnSpLocks/>
          </p:cNvCxnSpPr>
          <p:nvPr/>
        </p:nvCxnSpPr>
        <p:spPr>
          <a:xfrm flipV="1">
            <a:off x="9674944" y="940484"/>
            <a:ext cx="0" cy="482872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854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0199EE6-9B41-31CB-0F99-080ADDBCD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2" cy="68519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078D5B-75D4-E1F2-4280-78B8A295E78A}"/>
              </a:ext>
            </a:extLst>
          </p:cNvPr>
          <p:cNvSpPr txBox="1"/>
          <p:nvPr/>
        </p:nvSpPr>
        <p:spPr>
          <a:xfrm>
            <a:off x="4855464" y="0"/>
            <a:ext cx="6931152" cy="6854952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pPr>
              <a:lnSpc>
                <a:spcPts val="3500"/>
              </a:lnSpc>
            </a:pPr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Fixed-Route Ridership</a:t>
            </a:r>
            <a:endParaRPr lang="en-US" sz="5400" b="1" dirty="0">
              <a:solidFill>
                <a:schemeClr val="bg1"/>
              </a:solidFill>
              <a:latin typeface="Montserrat ExtraBold" panose="000009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825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60012A5-9501-A9DF-27F1-74360A7A58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5020380"/>
              </p:ext>
            </p:extLst>
          </p:nvPr>
        </p:nvGraphicFramePr>
        <p:xfrm>
          <a:off x="355107" y="381739"/>
          <a:ext cx="11407806" cy="57172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FE3822-7EF7-A259-BBCC-E4BD5A02BF9B}"/>
              </a:ext>
            </a:extLst>
          </p:cNvPr>
          <p:cNvSpPr txBox="1"/>
          <p:nvPr/>
        </p:nvSpPr>
        <p:spPr>
          <a:xfrm>
            <a:off x="10473293" y="1863292"/>
            <a:ext cx="1288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OTP: 87.8%</a:t>
            </a:r>
          </a:p>
        </p:txBody>
      </p:sp>
    </p:spTree>
    <p:extLst>
      <p:ext uri="{BB962C8B-B14F-4D97-AF65-F5344CB8AC3E}">
        <p14:creationId xmlns:p14="http://schemas.microsoft.com/office/powerpoint/2010/main" val="21967142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8A9040C5-AD08-60D5-843D-0A2EA3577D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9283157"/>
              </p:ext>
            </p:extLst>
          </p:nvPr>
        </p:nvGraphicFramePr>
        <p:xfrm>
          <a:off x="379135" y="314627"/>
          <a:ext cx="5411779" cy="3982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2460FCA-F934-92DA-7202-F604BB8749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4765414"/>
              </p:ext>
            </p:extLst>
          </p:nvPr>
        </p:nvGraphicFramePr>
        <p:xfrm>
          <a:off x="6096000" y="314626"/>
          <a:ext cx="5524870" cy="3982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CDA05B5A-D82B-3926-6B59-925DAA7CB1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7470949"/>
              </p:ext>
            </p:extLst>
          </p:nvPr>
        </p:nvGraphicFramePr>
        <p:xfrm>
          <a:off x="3313113" y="4621213"/>
          <a:ext cx="5565775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3779662" imgH="738967" progId="Excel.Sheet.12">
                  <p:link updateAutomatic="1"/>
                </p:oleObj>
              </mc:Choice>
              <mc:Fallback>
                <p:oleObj name="Worksheet" r:id="rId5" imgW="3779662" imgH="738967" progId="Excel.Sheet.12">
                  <p:link updateAutomatic="1"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CDA05B5A-D82B-3926-6B59-925DAA7CB1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13113" y="4621213"/>
                        <a:ext cx="5565775" cy="1089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45EC397-4A59-48D9-6E6F-F976D2117752}"/>
              </a:ext>
            </a:extLst>
          </p:cNvPr>
          <p:cNvSpPr txBox="1"/>
          <p:nvPr/>
        </p:nvSpPr>
        <p:spPr>
          <a:xfrm>
            <a:off x="8991583" y="5164962"/>
            <a:ext cx="1198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*percentage points</a:t>
            </a:r>
          </a:p>
        </p:txBody>
      </p:sp>
    </p:spTree>
    <p:extLst>
      <p:ext uri="{BB962C8B-B14F-4D97-AF65-F5344CB8AC3E}">
        <p14:creationId xmlns:p14="http://schemas.microsoft.com/office/powerpoint/2010/main" val="24041439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CFF526-C2AA-2878-A56A-935F2445B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7"/>
            <a:ext cx="12192000" cy="68519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078D5B-75D4-E1F2-4280-78B8A295E78A}"/>
              </a:ext>
            </a:extLst>
          </p:cNvPr>
          <p:cNvSpPr txBox="1"/>
          <p:nvPr/>
        </p:nvSpPr>
        <p:spPr>
          <a:xfrm>
            <a:off x="4421171" y="3048"/>
            <a:ext cx="7487993" cy="6854952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pPr>
              <a:lnSpc>
                <a:spcPts val="3500"/>
              </a:lnSpc>
            </a:pPr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Route Level KPIs</a:t>
            </a:r>
          </a:p>
        </p:txBody>
      </p:sp>
    </p:spTree>
    <p:extLst>
      <p:ext uri="{BB962C8B-B14F-4D97-AF65-F5344CB8AC3E}">
        <p14:creationId xmlns:p14="http://schemas.microsoft.com/office/powerpoint/2010/main" val="18011580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19A4419-877A-C56C-BA1E-A5A8861DCA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0040242"/>
              </p:ext>
            </p:extLst>
          </p:nvPr>
        </p:nvGraphicFramePr>
        <p:xfrm>
          <a:off x="304799" y="333375"/>
          <a:ext cx="11493623" cy="6145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3471840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EAF19CA-F5AF-202C-171A-3DF1A30A01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6483392"/>
              </p:ext>
            </p:extLst>
          </p:nvPr>
        </p:nvGraphicFramePr>
        <p:xfrm>
          <a:off x="1206630" y="3429000"/>
          <a:ext cx="9778740" cy="2919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073E053-E41B-4B5D-952A-5756A67553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923118"/>
              </p:ext>
            </p:extLst>
          </p:nvPr>
        </p:nvGraphicFramePr>
        <p:xfrm>
          <a:off x="1206629" y="408373"/>
          <a:ext cx="9778739" cy="3020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5970286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86DD14A8-08A6-3133-7C97-BF9F07AA60E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8372572"/>
              </p:ext>
            </p:extLst>
          </p:nvPr>
        </p:nvGraphicFramePr>
        <p:xfrm>
          <a:off x="443882" y="602483"/>
          <a:ext cx="11304234" cy="28265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6B11C49-BD00-0A45-19FA-879E3D058A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9875083"/>
              </p:ext>
            </p:extLst>
          </p:nvPr>
        </p:nvGraphicFramePr>
        <p:xfrm>
          <a:off x="443882" y="3429000"/>
          <a:ext cx="11304234" cy="28265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6208846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53E3A559-B238-6F19-09C4-3075523483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9042555"/>
              </p:ext>
            </p:extLst>
          </p:nvPr>
        </p:nvGraphicFramePr>
        <p:xfrm>
          <a:off x="1082965" y="390617"/>
          <a:ext cx="10026070" cy="2955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760BEA02-9BF2-A32D-E565-113C10E7E5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3173550"/>
              </p:ext>
            </p:extLst>
          </p:nvPr>
        </p:nvGraphicFramePr>
        <p:xfrm>
          <a:off x="1082965" y="3345683"/>
          <a:ext cx="10026070" cy="3038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174731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D50F1B8-27A2-C7FD-3BF7-6DCF08C2A7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E7FA17-BCC7-3EB9-CE1D-4F0B498D5DA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CB91180E-1D54-1AC8-5577-212EA60D17E4}"/>
              </a:ext>
              <a:ext uri="{147F2762-F138-4A5C-976F-8EAC2B608ADB}">
                <a16:predDERef xmlns:a16="http://schemas.microsoft.com/office/drawing/2014/main" pred="{4F4FBDCA-6228-7D85-212C-CA396E7CDC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2854988"/>
              </p:ext>
            </p:extLst>
          </p:nvPr>
        </p:nvGraphicFramePr>
        <p:xfrm>
          <a:off x="292963" y="230820"/>
          <a:ext cx="11523216" cy="445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1A71788A-038E-9660-8596-D1F77CB7C9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2751797"/>
              </p:ext>
            </p:extLst>
          </p:nvPr>
        </p:nvGraphicFramePr>
        <p:xfrm>
          <a:off x="2632075" y="4792663"/>
          <a:ext cx="6926263" cy="1287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6926474" imgH="1287890" progId="Excel.Sheet.12">
                  <p:link updateAutomatic="1"/>
                </p:oleObj>
              </mc:Choice>
              <mc:Fallback>
                <p:oleObj name="Worksheet" r:id="rId6" imgW="6926474" imgH="1287890" progId="Excel.Sheet.12">
                  <p:link updateAutomatic="1"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1A71788A-038E-9660-8596-D1F77CB7C9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32075" y="4792663"/>
                        <a:ext cx="6926263" cy="1287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0318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F4FBDCA-6228-7D85-212C-CA396E7CDC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7017629"/>
              </p:ext>
            </p:extLst>
          </p:nvPr>
        </p:nvGraphicFramePr>
        <p:xfrm>
          <a:off x="390616" y="602483"/>
          <a:ext cx="11292397" cy="5558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207D1E81-B718-F503-145E-D4E963B410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34305DD-DA6B-0311-9C11-0F30B0200C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CC9A41B-DBF3-42E3-7B19-99177E2016E8}"/>
              </a:ext>
            </a:extLst>
          </p:cNvPr>
          <p:cNvCxnSpPr>
            <a:cxnSpLocks/>
          </p:cNvCxnSpPr>
          <p:nvPr/>
        </p:nvCxnSpPr>
        <p:spPr>
          <a:xfrm flipV="1">
            <a:off x="1968710" y="1074198"/>
            <a:ext cx="0" cy="45818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1DB3DC7-162D-50A6-5C87-63F6A9B1A349}"/>
              </a:ext>
            </a:extLst>
          </p:cNvPr>
          <p:cNvCxnSpPr>
            <a:cxnSpLocks/>
          </p:cNvCxnSpPr>
          <p:nvPr/>
        </p:nvCxnSpPr>
        <p:spPr>
          <a:xfrm flipV="1">
            <a:off x="4530672" y="1074198"/>
            <a:ext cx="0" cy="45818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7A7B3C0-D822-5FC8-C990-ED2468E4D65A}"/>
              </a:ext>
            </a:extLst>
          </p:cNvPr>
          <p:cNvCxnSpPr>
            <a:cxnSpLocks/>
          </p:cNvCxnSpPr>
          <p:nvPr/>
        </p:nvCxnSpPr>
        <p:spPr>
          <a:xfrm flipV="1">
            <a:off x="7100309" y="1074198"/>
            <a:ext cx="0" cy="45818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F63A18E-793E-7F29-DADF-0C1A8210C39D}"/>
              </a:ext>
            </a:extLst>
          </p:cNvPr>
          <p:cNvCxnSpPr>
            <a:cxnSpLocks/>
          </p:cNvCxnSpPr>
          <p:nvPr/>
        </p:nvCxnSpPr>
        <p:spPr>
          <a:xfrm flipV="1">
            <a:off x="9671597" y="1074198"/>
            <a:ext cx="0" cy="45818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7105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51551E4-038A-712F-0358-0BE9E6995C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0028818"/>
              </p:ext>
            </p:extLst>
          </p:nvPr>
        </p:nvGraphicFramePr>
        <p:xfrm>
          <a:off x="337708" y="363239"/>
          <a:ext cx="11451838" cy="4546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127585B-5F23-4DAA-365C-10F592AE873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80000"/>
          </a:blip>
          <a:srcRect b="57905"/>
          <a:stretch/>
        </p:blipFill>
        <p:spPr>
          <a:xfrm>
            <a:off x="0" y="6446348"/>
            <a:ext cx="12192000" cy="3744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8E3CB5-316D-15A8-1919-B245C90AC4B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8D4BD44-B1F7-CD5C-C61B-B52D86871C40}"/>
              </a:ext>
            </a:extLst>
          </p:cNvPr>
          <p:cNvCxnSpPr>
            <a:cxnSpLocks/>
          </p:cNvCxnSpPr>
          <p:nvPr/>
        </p:nvCxnSpPr>
        <p:spPr>
          <a:xfrm flipV="1">
            <a:off x="2739248" y="834501"/>
            <a:ext cx="0" cy="349780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A86413-41F9-CE56-2FC7-AF2782D2BF02}"/>
              </a:ext>
            </a:extLst>
          </p:cNvPr>
          <p:cNvCxnSpPr>
            <a:cxnSpLocks/>
          </p:cNvCxnSpPr>
          <p:nvPr/>
        </p:nvCxnSpPr>
        <p:spPr>
          <a:xfrm flipV="1">
            <a:off x="7920479" y="834501"/>
            <a:ext cx="0" cy="349780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373B4029-4791-B13B-50D2-01E04E1831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2234444"/>
              </p:ext>
            </p:extLst>
          </p:nvPr>
        </p:nvGraphicFramePr>
        <p:xfrm>
          <a:off x="2654300" y="4983163"/>
          <a:ext cx="6883400" cy="1204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5265243" imgH="922224" progId="Excel.Sheet.12">
                  <p:link updateAutomatic="1"/>
                </p:oleObj>
              </mc:Choice>
              <mc:Fallback>
                <p:oleObj name="Worksheet" r:id="rId6" imgW="5265243" imgH="922224" progId="Excel.Sheet.12">
                  <p:link updateAutomatic="1"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373B4029-4791-B13B-50D2-01E04E1831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54300" y="4983163"/>
                        <a:ext cx="6883400" cy="1204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3610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487190-2BA1-5E06-6D47-34A14E254E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B5D88C3-4EB6-52E0-7BD0-25E28E21E4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7529" y="106260"/>
            <a:ext cx="862725" cy="257619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7D5B7037-DD1C-0DF0-6557-79374F0EB4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5777390"/>
              </p:ext>
            </p:extLst>
          </p:nvPr>
        </p:nvGraphicFramePr>
        <p:xfrm>
          <a:off x="349473" y="363880"/>
          <a:ext cx="5387340" cy="4452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F8E61DA8-AB1A-DF8D-59D9-0DF8ACFD42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4069659"/>
              </p:ext>
            </p:extLst>
          </p:nvPr>
        </p:nvGraphicFramePr>
        <p:xfrm>
          <a:off x="5823381" y="363878"/>
          <a:ext cx="5387340" cy="4452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67B89146-6947-2B1C-855F-9BBBF89188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2742361"/>
              </p:ext>
            </p:extLst>
          </p:nvPr>
        </p:nvGraphicFramePr>
        <p:xfrm>
          <a:off x="2568575" y="5353050"/>
          <a:ext cx="6508750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5334142" imgH="556134" progId="Excel.Sheet.12">
                  <p:link updateAutomatic="1"/>
                </p:oleObj>
              </mc:Choice>
              <mc:Fallback>
                <p:oleObj name="Worksheet" r:id="rId6" imgW="5334142" imgH="556134" progId="Excel.Sheet.12">
                  <p:link updateAutomatic="1"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67B89146-6947-2B1C-855F-9BBBF89188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568575" y="5353050"/>
                        <a:ext cx="6508750" cy="677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F2BA805-E046-DE73-A642-8A1EDC61583A}"/>
              </a:ext>
            </a:extLst>
          </p:cNvPr>
          <p:cNvSpPr txBox="1"/>
          <p:nvPr/>
        </p:nvSpPr>
        <p:spPr>
          <a:xfrm>
            <a:off x="9168551" y="5767112"/>
            <a:ext cx="1198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*percentage points</a:t>
            </a:r>
          </a:p>
        </p:txBody>
      </p:sp>
    </p:spTree>
    <p:extLst>
      <p:ext uri="{BB962C8B-B14F-4D97-AF65-F5344CB8AC3E}">
        <p14:creationId xmlns:p14="http://schemas.microsoft.com/office/powerpoint/2010/main" val="1224500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4363DA-C277-3037-300B-6D7781D225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27F8CD5-FC5E-7441-198A-12772AE6C1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7529" y="106260"/>
            <a:ext cx="862725" cy="257619"/>
          </a:xfrm>
          <a:prstGeom prst="rect">
            <a:avLst/>
          </a:prstGeom>
        </p:spPr>
      </p:pic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B0C0D4B6-52AA-7240-F79C-4F21422E9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5441312"/>
              </p:ext>
            </p:extLst>
          </p:nvPr>
        </p:nvGraphicFramePr>
        <p:xfrm>
          <a:off x="417413" y="363877"/>
          <a:ext cx="5410200" cy="4432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2643CC67-DF82-B13B-2916-47231FC1D7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1604322"/>
              </p:ext>
            </p:extLst>
          </p:nvPr>
        </p:nvGraphicFramePr>
        <p:xfrm>
          <a:off x="5719709" y="363877"/>
          <a:ext cx="6054878" cy="4432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EE876A1F-E637-1C3A-E012-97234CBA5E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6964253"/>
              </p:ext>
            </p:extLst>
          </p:nvPr>
        </p:nvGraphicFramePr>
        <p:xfrm>
          <a:off x="2970213" y="5241925"/>
          <a:ext cx="6249987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5334142" imgH="556134" progId="Excel.Sheet.12">
                  <p:link updateAutomatic="1"/>
                </p:oleObj>
              </mc:Choice>
              <mc:Fallback>
                <p:oleObj name="Worksheet" r:id="rId6" imgW="5334142" imgH="556134" progId="Excel.Sheet.12">
                  <p:link updateAutomatic="1"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EE876A1F-E637-1C3A-E012-97234CBA5E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70213" y="5241925"/>
                        <a:ext cx="6249987" cy="650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E929847-8294-3DF9-B403-81B8639156EA}"/>
              </a:ext>
            </a:extLst>
          </p:cNvPr>
          <p:cNvSpPr txBox="1"/>
          <p:nvPr/>
        </p:nvSpPr>
        <p:spPr>
          <a:xfrm>
            <a:off x="9354389" y="5638459"/>
            <a:ext cx="1198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*percentage points</a:t>
            </a:r>
          </a:p>
        </p:txBody>
      </p:sp>
    </p:spTree>
    <p:extLst>
      <p:ext uri="{BB962C8B-B14F-4D97-AF65-F5344CB8AC3E}">
        <p14:creationId xmlns:p14="http://schemas.microsoft.com/office/powerpoint/2010/main" val="2233769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4C70449-5099-F3B5-DF67-63CDD7F088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2376274"/>
              </p:ext>
            </p:extLst>
          </p:nvPr>
        </p:nvGraphicFramePr>
        <p:xfrm>
          <a:off x="355108" y="284085"/>
          <a:ext cx="11389216" cy="5903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16420BB-2C58-43C0-2B8C-8435BD6A1958}"/>
              </a:ext>
            </a:extLst>
          </p:cNvPr>
          <p:cNvCxnSpPr>
            <a:cxnSpLocks/>
          </p:cNvCxnSpPr>
          <p:nvPr/>
        </p:nvCxnSpPr>
        <p:spPr>
          <a:xfrm flipV="1">
            <a:off x="3953807" y="745725"/>
            <a:ext cx="0" cy="484720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4C57DA9-A728-5C52-153E-79AEA905313A}"/>
              </a:ext>
            </a:extLst>
          </p:cNvPr>
          <p:cNvSpPr txBox="1"/>
          <p:nvPr/>
        </p:nvSpPr>
        <p:spPr>
          <a:xfrm>
            <a:off x="10039205" y="1664038"/>
            <a:ext cx="1602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Overall: 72.0%</a:t>
            </a:r>
          </a:p>
        </p:txBody>
      </p:sp>
    </p:spTree>
    <p:extLst>
      <p:ext uri="{BB962C8B-B14F-4D97-AF65-F5344CB8AC3E}">
        <p14:creationId xmlns:p14="http://schemas.microsoft.com/office/powerpoint/2010/main" val="331739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736D83E-A35F-2A6E-580B-0C78486734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6854905"/>
              </p:ext>
            </p:extLst>
          </p:nvPr>
        </p:nvGraphicFramePr>
        <p:xfrm>
          <a:off x="408373" y="372862"/>
          <a:ext cx="11336783" cy="4980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43FAB2C-B874-B838-0FE4-40ADC604C357}"/>
              </a:ext>
            </a:extLst>
          </p:cNvPr>
          <p:cNvCxnSpPr>
            <a:cxnSpLocks/>
          </p:cNvCxnSpPr>
          <p:nvPr/>
        </p:nvCxnSpPr>
        <p:spPr>
          <a:xfrm flipV="1">
            <a:off x="2376318" y="852256"/>
            <a:ext cx="0" cy="420468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3526584-D049-68D6-DF6F-3C15AB82E0A6}"/>
              </a:ext>
            </a:extLst>
          </p:cNvPr>
          <p:cNvCxnSpPr>
            <a:cxnSpLocks/>
          </p:cNvCxnSpPr>
          <p:nvPr/>
        </p:nvCxnSpPr>
        <p:spPr>
          <a:xfrm flipV="1">
            <a:off x="7745829" y="852256"/>
            <a:ext cx="0" cy="420468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0F1D0125-6539-09F0-2CD4-52C3B6666A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913797"/>
              </p:ext>
            </p:extLst>
          </p:nvPr>
        </p:nvGraphicFramePr>
        <p:xfrm>
          <a:off x="2540000" y="5602288"/>
          <a:ext cx="711835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4572000" imgH="373301" progId="Excel.Sheet.12">
                  <p:link updateAutomatic="1"/>
                </p:oleObj>
              </mc:Choice>
              <mc:Fallback>
                <p:oleObj name="Worksheet" r:id="rId5" imgW="4572000" imgH="373301" progId="Excel.Sheet.12">
                  <p:link updateAutomatic="1"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0F1D0125-6539-09F0-2CD4-52C3B6666A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40000" y="5602288"/>
                        <a:ext cx="7118350" cy="581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8824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33A1"/>
      </a:accent1>
      <a:accent2>
        <a:srgbClr val="2A75B0"/>
      </a:accent2>
      <a:accent3>
        <a:srgbClr val="68C9F2"/>
      </a:accent3>
      <a:accent4>
        <a:srgbClr val="C1D22F"/>
      </a:accent4>
      <a:accent5>
        <a:srgbClr val="F68924"/>
      </a:accent5>
      <a:accent6>
        <a:srgbClr val="DC6626"/>
      </a:accent6>
      <a:hlink>
        <a:srgbClr val="0033A1"/>
      </a:hlink>
      <a:folHlink>
        <a:srgbClr val="68C9F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rgbClr val="000000"/>
    </a:dk1>
    <a:lt1>
      <a:srgbClr val="FFFFFF"/>
    </a:lt1>
    <a:dk2>
      <a:srgbClr val="000000"/>
    </a:dk2>
    <a:lt2>
      <a:srgbClr val="FFFFFF"/>
    </a:lt2>
    <a:accent1>
      <a:srgbClr val="0033A1"/>
    </a:accent1>
    <a:accent2>
      <a:srgbClr val="2A75B0"/>
    </a:accent2>
    <a:accent3>
      <a:srgbClr val="68C9F2"/>
    </a:accent3>
    <a:accent4>
      <a:srgbClr val="C1D22F"/>
    </a:accent4>
    <a:accent5>
      <a:srgbClr val="F68924"/>
    </a:accent5>
    <a:accent6>
      <a:srgbClr val="DC6626"/>
    </a:accent6>
    <a:hlink>
      <a:srgbClr val="0033A1"/>
    </a:hlink>
    <a:folHlink>
      <a:srgbClr val="68C9F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2">
    <a:dk1>
      <a:srgbClr val="000000"/>
    </a:dk1>
    <a:lt1>
      <a:srgbClr val="FFFFFF"/>
    </a:lt1>
    <a:dk2>
      <a:srgbClr val="000000"/>
    </a:dk2>
    <a:lt2>
      <a:srgbClr val="FFFFFF"/>
    </a:lt2>
    <a:accent1>
      <a:srgbClr val="0033A1"/>
    </a:accent1>
    <a:accent2>
      <a:srgbClr val="2A75B0"/>
    </a:accent2>
    <a:accent3>
      <a:srgbClr val="68C9F2"/>
    </a:accent3>
    <a:accent4>
      <a:srgbClr val="C1D22F"/>
    </a:accent4>
    <a:accent5>
      <a:srgbClr val="F68924"/>
    </a:accent5>
    <a:accent6>
      <a:srgbClr val="DC6626"/>
    </a:accent6>
    <a:hlink>
      <a:srgbClr val="0033A1"/>
    </a:hlink>
    <a:folHlink>
      <a:srgbClr val="68C9F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2">
    <a:dk1>
      <a:srgbClr val="000000"/>
    </a:dk1>
    <a:lt1>
      <a:srgbClr val="FFFFFF"/>
    </a:lt1>
    <a:dk2>
      <a:srgbClr val="000000"/>
    </a:dk2>
    <a:lt2>
      <a:srgbClr val="FFFFFF"/>
    </a:lt2>
    <a:accent1>
      <a:srgbClr val="0033A1"/>
    </a:accent1>
    <a:accent2>
      <a:srgbClr val="2A75B0"/>
    </a:accent2>
    <a:accent3>
      <a:srgbClr val="68C9F2"/>
    </a:accent3>
    <a:accent4>
      <a:srgbClr val="C1D22F"/>
    </a:accent4>
    <a:accent5>
      <a:srgbClr val="F68924"/>
    </a:accent5>
    <a:accent6>
      <a:srgbClr val="DC6626"/>
    </a:accent6>
    <a:hlink>
      <a:srgbClr val="0033A1"/>
    </a:hlink>
    <a:folHlink>
      <a:srgbClr val="68C9F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Custom 2">
    <a:dk1>
      <a:srgbClr val="000000"/>
    </a:dk1>
    <a:lt1>
      <a:srgbClr val="FFFFFF"/>
    </a:lt1>
    <a:dk2>
      <a:srgbClr val="000000"/>
    </a:dk2>
    <a:lt2>
      <a:srgbClr val="FFFFFF"/>
    </a:lt2>
    <a:accent1>
      <a:srgbClr val="0033A1"/>
    </a:accent1>
    <a:accent2>
      <a:srgbClr val="2A75B0"/>
    </a:accent2>
    <a:accent3>
      <a:srgbClr val="68C9F2"/>
    </a:accent3>
    <a:accent4>
      <a:srgbClr val="C1D22F"/>
    </a:accent4>
    <a:accent5>
      <a:srgbClr val="F68924"/>
    </a:accent5>
    <a:accent6>
      <a:srgbClr val="DC6626"/>
    </a:accent6>
    <a:hlink>
      <a:srgbClr val="0033A1"/>
    </a:hlink>
    <a:folHlink>
      <a:srgbClr val="68C9F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Custom 2">
    <a:dk1>
      <a:srgbClr val="000000"/>
    </a:dk1>
    <a:lt1>
      <a:srgbClr val="FFFFFF"/>
    </a:lt1>
    <a:dk2>
      <a:srgbClr val="000000"/>
    </a:dk2>
    <a:lt2>
      <a:srgbClr val="FFFFFF"/>
    </a:lt2>
    <a:accent1>
      <a:srgbClr val="0033A1"/>
    </a:accent1>
    <a:accent2>
      <a:srgbClr val="2A75B0"/>
    </a:accent2>
    <a:accent3>
      <a:srgbClr val="68C9F2"/>
    </a:accent3>
    <a:accent4>
      <a:srgbClr val="C1D22F"/>
    </a:accent4>
    <a:accent5>
      <a:srgbClr val="F68924"/>
    </a:accent5>
    <a:accent6>
      <a:srgbClr val="DC6626"/>
    </a:accent6>
    <a:hlink>
      <a:srgbClr val="0033A1"/>
    </a:hlink>
    <a:folHlink>
      <a:srgbClr val="68C9F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Custom 2">
    <a:dk1>
      <a:srgbClr val="000000"/>
    </a:dk1>
    <a:lt1>
      <a:srgbClr val="FFFFFF"/>
    </a:lt1>
    <a:dk2>
      <a:srgbClr val="000000"/>
    </a:dk2>
    <a:lt2>
      <a:srgbClr val="FFFFFF"/>
    </a:lt2>
    <a:accent1>
      <a:srgbClr val="0033A1"/>
    </a:accent1>
    <a:accent2>
      <a:srgbClr val="2A75B0"/>
    </a:accent2>
    <a:accent3>
      <a:srgbClr val="68C9F2"/>
    </a:accent3>
    <a:accent4>
      <a:srgbClr val="C1D22F"/>
    </a:accent4>
    <a:accent5>
      <a:srgbClr val="F68924"/>
    </a:accent5>
    <a:accent6>
      <a:srgbClr val="DC6626"/>
    </a:accent6>
    <a:hlink>
      <a:srgbClr val="0033A1"/>
    </a:hlink>
    <a:folHlink>
      <a:srgbClr val="68C9F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81A1700288AB44A6F8F733FB0692B4" ma:contentTypeVersion="14" ma:contentTypeDescription="Create a new document." ma:contentTypeScope="" ma:versionID="2de7e10e541c5ca4ac8e00a6e27a743a">
  <xsd:schema xmlns:xsd="http://www.w3.org/2001/XMLSchema" xmlns:xs="http://www.w3.org/2001/XMLSchema" xmlns:p="http://schemas.microsoft.com/office/2006/metadata/properties" xmlns:ns2="adf42945-313f-404e-8888-b29adbe5d9de" xmlns:ns3="ba8634e3-3484-4f9c-a4c2-f0eaf0b2e3ee" targetNamespace="http://schemas.microsoft.com/office/2006/metadata/properties" ma:root="true" ma:fieldsID="42f24453c3a10664736f85dd65f15d0f" ns2:_="" ns3:_="">
    <xsd:import namespace="adf42945-313f-404e-8888-b29adbe5d9de"/>
    <xsd:import namespace="ba8634e3-3484-4f9c-a4c2-f0eaf0b2e3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f42945-313f-404e-8888-b29adbe5d9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6be006e-79d8-4dce-a5c2-9b91ffe315b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8634e3-3484-4f9c-a4c2-f0eaf0b2e3ee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d4ed4fd-279b-4dc2-b0bc-5d55da701b5e}" ma:internalName="TaxCatchAll" ma:showField="CatchAllData" ma:web="ba8634e3-3484-4f9c-a4c2-f0eaf0b2e3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df42945-313f-404e-8888-b29adbe5d9de">
      <Terms xmlns="http://schemas.microsoft.com/office/infopath/2007/PartnerControls"/>
    </lcf76f155ced4ddcb4097134ff3c332f>
    <TaxCatchAll xmlns="ba8634e3-3484-4f9c-a4c2-f0eaf0b2e3ee" xsi:nil="true"/>
    <SharedWithUsers xmlns="ba8634e3-3484-4f9c-a4c2-f0eaf0b2e3ee">
      <UserInfo>
        <DisplayName>Khaled Shammout</DisplayName>
        <AccountId>22</AccountId>
        <AccountType/>
      </UserInfo>
      <UserInfo>
        <DisplayName>Matthew D. Moorman</DisplayName>
        <AccountId>16</AccountId>
        <AccountType/>
      </UserInfo>
      <UserInfo>
        <DisplayName>Steve T. Anderson</DisplayName>
        <AccountId>21</AccountId>
        <AccountType/>
      </UserInfo>
      <UserInfo>
        <DisplayName>Emi Randall</DisplayName>
        <AccountId>58</AccountId>
        <AccountType/>
      </UserInfo>
      <UserInfo>
        <DisplayName>Mark A. Samaan</DisplayName>
        <AccountId>20</AccountId>
        <AccountType/>
      </UserInfo>
      <UserInfo>
        <DisplayName>Andrew Aiello</DisplayName>
        <AccountId>75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C7B8A435-153E-46DE-9D43-73FDEFD8ADF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084AD23-D321-4037-AADD-2A92610BC8CB}"/>
</file>

<file path=customXml/itemProps3.xml><?xml version="1.0" encoding="utf-8"?>
<ds:datastoreItem xmlns:ds="http://schemas.openxmlformats.org/officeDocument/2006/customXml" ds:itemID="{613626B3-481C-4C9A-B08F-FA0F9FF1CBED}">
  <ds:schemaRefs>
    <ds:schemaRef ds:uri="http://schemas.microsoft.com/office/2006/metadata/properties"/>
    <ds:schemaRef ds:uri="http://www.w3.org/2000/xmlns/"/>
    <ds:schemaRef ds:uri="adf42945-313f-404e-8888-b29adbe5d9de"/>
    <ds:schemaRef ds:uri="http://schemas.microsoft.com/office/infopath/2007/PartnerControls"/>
    <ds:schemaRef ds:uri="ba8634e3-3484-4f9c-a4c2-f0eaf0b2e3ee"/>
    <ds:schemaRef ds:uri="http://www.w3.org/2001/XMLSchema-instan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15595</TotalTime>
  <Words>199</Words>
  <Application>Microsoft Office PowerPoint</Application>
  <PresentationFormat>Widescreen</PresentationFormat>
  <Paragraphs>45</Paragraphs>
  <Slides>26</Slides>
  <Notes>5</Notes>
  <HiddenSlides>0</HiddenSlides>
  <MMClips>0</MMClips>
  <ScaleCrop>false</ScaleCrop>
  <HeadingPairs>
    <vt:vector size="10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Links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8" baseType="lpstr">
      <vt:lpstr>Arial</vt:lpstr>
      <vt:lpstr>Calibri</vt:lpstr>
      <vt:lpstr>Montserrat ExtraBold</vt:lpstr>
      <vt:lpstr>Office Theme 2013 - 2022</vt:lpstr>
      <vt:lpstr>https://m365gometro-my.sharepoint.com/personal/msamaan_go-metro_com/Documents/Ridership Report/RidershipReport_DataWorkspace.xlsx!Charts!R50C14:R55C21</vt:lpstr>
      <vt:lpstr>https://m365gometro-my.sharepoint.com/personal/msamaan_go-metro_com/Documents/Ridership Report/RidershipReport_DataWorkspace.xlsx!Charts!R57C14:R60C19</vt:lpstr>
      <vt:lpstr>https://m365gometro-my.sharepoint.com/personal/msamaan_go-metro_com/Documents/Ridership Report/RidershipReport_DataWorkspace.xlsx!Charts!R17C33:R19C36</vt:lpstr>
      <vt:lpstr>https://m365gometro-my.sharepoint.com/personal/msamaan_go-metro_com/Documents/Ridership Report/RidershipReport_DataWorkspace.xlsx!Charts!R22C33:R24C36</vt:lpstr>
      <vt:lpstr>https://m365gometro-my.sharepoint.com/personal/msamaan_go-metro_com/Documents/Ridership Report/RidershipReport_DataWorkspace.xlsx!Charts!R45C44:R46C47</vt:lpstr>
      <vt:lpstr>https://m365gometro-my.sharepoint.com/personal/msamaan_go-metro_com/Documents/Ridership Report/RidershipReport_DataWorkspace.xlsx!Charts!R34C50:R39C55</vt:lpstr>
      <vt:lpstr>https://m365gometro-my.sharepoint.com/personal/msamaan_go-metro_com/Documents/Ridership Report/RidershipReport_DataWorkspace.xlsx!Charts!R52C68:R55C71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Samaan</dc:creator>
  <cp:lastModifiedBy>Mark A. Samaan</cp:lastModifiedBy>
  <cp:revision>102</cp:revision>
  <cp:lastPrinted>2023-02-10T15:03:42Z</cp:lastPrinted>
  <dcterms:created xsi:type="dcterms:W3CDTF">2023-01-11T15:16:17Z</dcterms:created>
  <dcterms:modified xsi:type="dcterms:W3CDTF">2023-10-10T16:18:03Z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0x0101007081A1700288AB44A6F8F733FB0692B4</vt:lpwstr>
  </property>
  <property fmtid="{D5CDD505-2E9C-101B-9397-08002B2CF9AE}" pid="3" name="MediaServiceImageTags">
    <vt:lpwstr/>
  </property>
</Properties>
</file>