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3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notesSlides/notesSlide4.xml" ContentType="application/vnd.openxmlformats-officedocument.presentationml.notesSl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2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3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sldIdLst>
    <p:sldId id="256" r:id="rId5"/>
    <p:sldId id="300" r:id="rId6"/>
    <p:sldId id="262" r:id="rId7"/>
    <p:sldId id="304" r:id="rId8"/>
    <p:sldId id="269" r:id="rId9"/>
    <p:sldId id="267" r:id="rId10"/>
    <p:sldId id="268" r:id="rId11"/>
    <p:sldId id="292" r:id="rId12"/>
    <p:sldId id="309" r:id="rId13"/>
    <p:sldId id="310" r:id="rId14"/>
    <p:sldId id="311" r:id="rId15"/>
    <p:sldId id="301" r:id="rId16"/>
    <p:sldId id="313" r:id="rId17"/>
    <p:sldId id="315" r:id="rId18"/>
    <p:sldId id="316" r:id="rId19"/>
    <p:sldId id="317" r:id="rId20"/>
    <p:sldId id="321" r:id="rId21"/>
    <p:sldId id="302" r:id="rId22"/>
    <p:sldId id="312" r:id="rId23"/>
    <p:sldId id="318" r:id="rId24"/>
    <p:sldId id="319" r:id="rId25"/>
    <p:sldId id="320" r:id="rId2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75AC"/>
    <a:srgbClr val="C2D12E"/>
    <a:srgbClr val="DB651F"/>
    <a:srgbClr val="0033A1"/>
    <a:srgbClr val="24370F"/>
    <a:srgbClr val="4B731F"/>
    <a:srgbClr val="3A53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A641B1-2890-47A9-B4ED-32394E2C7926}" v="14" dt="2023-06-12T20:18:55.1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9" autoAdjust="0"/>
    <p:restoredTop sz="94702"/>
  </p:normalViewPr>
  <p:slideViewPr>
    <p:cSldViewPr snapToGrid="0">
      <p:cViewPr varScale="1">
        <p:scale>
          <a:sx n="81" d="100"/>
          <a:sy n="81" d="100"/>
        </p:scale>
        <p:origin x="88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A. Samaan" userId="d70a5361-eb67-42b0-805c-27f031c69f12" providerId="ADAL" clId="{93A641B1-2890-47A9-B4ED-32394E2C7926}"/>
    <pc:docChg chg="undo custSel addSld delSld modSld">
      <pc:chgData name="Mark A. Samaan" userId="d70a5361-eb67-42b0-805c-27f031c69f12" providerId="ADAL" clId="{93A641B1-2890-47A9-B4ED-32394E2C7926}" dt="2023-06-12T20:18:55.196" v="79"/>
      <pc:docMkLst>
        <pc:docMk/>
      </pc:docMkLst>
      <pc:sldChg chg="modSp mod">
        <pc:chgData name="Mark A. Samaan" userId="d70a5361-eb67-42b0-805c-27f031c69f12" providerId="ADAL" clId="{93A641B1-2890-47A9-B4ED-32394E2C7926}" dt="2023-06-12T20:17:33.820" v="78"/>
        <pc:sldMkLst>
          <pc:docMk/>
          <pc:sldMk cId="1310318277" sldId="262"/>
        </pc:sldMkLst>
        <pc:graphicFrameChg chg="mod">
          <ac:chgData name="Mark A. Samaan" userId="d70a5361-eb67-42b0-805c-27f031c69f12" providerId="ADAL" clId="{93A641B1-2890-47A9-B4ED-32394E2C7926}" dt="2023-06-12T20:17:33.820" v="78"/>
          <ac:graphicFrameMkLst>
            <pc:docMk/>
            <pc:sldMk cId="1310318277" sldId="262"/>
            <ac:graphicFrameMk id="8" creationId="{1A71788A-038E-9660-8596-D1F77CB7C901}"/>
          </ac:graphicFrameMkLst>
        </pc:graphicFrameChg>
      </pc:sldChg>
      <pc:sldChg chg="modSp mod">
        <pc:chgData name="Mark A. Samaan" userId="d70a5361-eb67-42b0-805c-27f031c69f12" providerId="ADAL" clId="{93A641B1-2890-47A9-B4ED-32394E2C7926}" dt="2023-06-12T20:17:33.820" v="78"/>
        <pc:sldMkLst>
          <pc:docMk/>
          <pc:sldMk cId="1224500200" sldId="267"/>
        </pc:sldMkLst>
        <pc:graphicFrameChg chg="mod">
          <ac:chgData name="Mark A. Samaan" userId="d70a5361-eb67-42b0-805c-27f031c69f12" providerId="ADAL" clId="{93A641B1-2890-47A9-B4ED-32394E2C7926}" dt="2023-06-12T20:17:33.820" v="78"/>
          <ac:graphicFrameMkLst>
            <pc:docMk/>
            <pc:sldMk cId="1224500200" sldId="267"/>
            <ac:graphicFrameMk id="9" creationId="{67B89146-6947-2B1C-855F-9BBBF89188BD}"/>
          </ac:graphicFrameMkLst>
        </pc:graphicFrameChg>
      </pc:sldChg>
      <pc:sldChg chg="modSp mod">
        <pc:chgData name="Mark A. Samaan" userId="d70a5361-eb67-42b0-805c-27f031c69f12" providerId="ADAL" clId="{93A641B1-2890-47A9-B4ED-32394E2C7926}" dt="2023-06-12T20:17:33.820" v="78"/>
        <pc:sldMkLst>
          <pc:docMk/>
          <pc:sldMk cId="2233769430" sldId="268"/>
        </pc:sldMkLst>
        <pc:graphicFrameChg chg="mod">
          <ac:chgData name="Mark A. Samaan" userId="d70a5361-eb67-42b0-805c-27f031c69f12" providerId="ADAL" clId="{93A641B1-2890-47A9-B4ED-32394E2C7926}" dt="2023-06-12T20:17:33.820" v="78"/>
          <ac:graphicFrameMkLst>
            <pc:docMk/>
            <pc:sldMk cId="2233769430" sldId="268"/>
            <ac:graphicFrameMk id="12" creationId="{EE876A1F-E637-1C3A-E012-97234CBA5E3F}"/>
          </ac:graphicFrameMkLst>
        </pc:graphicFrameChg>
      </pc:sldChg>
      <pc:sldChg chg="modSp mod">
        <pc:chgData name="Mark A. Samaan" userId="d70a5361-eb67-42b0-805c-27f031c69f12" providerId="ADAL" clId="{93A641B1-2890-47A9-B4ED-32394E2C7926}" dt="2023-06-12T20:17:33.820" v="78"/>
        <pc:sldMkLst>
          <pc:docMk/>
          <pc:sldMk cId="1143610795" sldId="269"/>
        </pc:sldMkLst>
        <pc:graphicFrameChg chg="mod">
          <ac:chgData name="Mark A. Samaan" userId="d70a5361-eb67-42b0-805c-27f031c69f12" providerId="ADAL" clId="{93A641B1-2890-47A9-B4ED-32394E2C7926}" dt="2023-06-12T20:17:33.820" v="78"/>
          <ac:graphicFrameMkLst>
            <pc:docMk/>
            <pc:sldMk cId="1143610795" sldId="269"/>
            <ac:graphicFrameMk id="13" creationId="{373B4029-4791-B13B-50D2-01E04E18317A}"/>
          </ac:graphicFrameMkLst>
        </pc:graphicFrameChg>
      </pc:sldChg>
      <pc:sldChg chg="mod">
        <pc:chgData name="Mark A. Samaan" userId="d70a5361-eb67-42b0-805c-27f031c69f12" providerId="ADAL" clId="{93A641B1-2890-47A9-B4ED-32394E2C7926}" dt="2023-06-07T20:34:06.282" v="15" actId="27918"/>
        <pc:sldMkLst>
          <pc:docMk/>
          <pc:sldMk cId="331739092" sldId="292"/>
        </pc:sldMkLst>
      </pc:sldChg>
      <pc:sldChg chg="modSp mod">
        <pc:chgData name="Mark A. Samaan" userId="d70a5361-eb67-42b0-805c-27f031c69f12" providerId="ADAL" clId="{93A641B1-2890-47A9-B4ED-32394E2C7926}" dt="2023-06-08T14:38:38.185" v="58" actId="20577"/>
        <pc:sldMkLst>
          <pc:docMk/>
          <pc:sldMk cId="122094576" sldId="301"/>
        </pc:sldMkLst>
        <pc:spChg chg="mod">
          <ac:chgData name="Mark A. Samaan" userId="d70a5361-eb67-42b0-805c-27f031c69f12" providerId="ADAL" clId="{93A641B1-2890-47A9-B4ED-32394E2C7926}" dt="2023-06-08T14:38:38.185" v="58" actId="20577"/>
          <ac:spMkLst>
            <pc:docMk/>
            <pc:sldMk cId="122094576" sldId="301"/>
            <ac:spMk id="4" creationId="{68078D5B-75D4-E1F2-4280-78B8A295E78A}"/>
          </ac:spMkLst>
        </pc:spChg>
      </pc:sldChg>
      <pc:sldChg chg="mod">
        <pc:chgData name="Mark A. Samaan" userId="d70a5361-eb67-42b0-805c-27f031c69f12" providerId="ADAL" clId="{93A641B1-2890-47A9-B4ED-32394E2C7926}" dt="2023-06-07T20:33:53.459" v="3" actId="27918"/>
        <pc:sldMkLst>
          <pc:docMk/>
          <pc:sldMk cId="987105490" sldId="304"/>
        </pc:sldMkLst>
      </pc:sldChg>
      <pc:sldChg chg="modSp mod">
        <pc:chgData name="Mark A. Samaan" userId="d70a5361-eb67-42b0-805c-27f031c69f12" providerId="ADAL" clId="{93A641B1-2890-47A9-B4ED-32394E2C7926}" dt="2023-06-12T20:17:33.820" v="78"/>
        <pc:sldMkLst>
          <pc:docMk/>
          <pc:sldMk cId="3378824523" sldId="309"/>
        </pc:sldMkLst>
        <pc:graphicFrameChg chg="mod">
          <ac:chgData name="Mark A. Samaan" userId="d70a5361-eb67-42b0-805c-27f031c69f12" providerId="ADAL" clId="{93A641B1-2890-47A9-B4ED-32394E2C7926}" dt="2023-06-12T20:17:33.820" v="78"/>
          <ac:graphicFrameMkLst>
            <pc:docMk/>
            <pc:sldMk cId="3378824523" sldId="309"/>
            <ac:graphicFrameMk id="12" creationId="{0F1D0125-6539-09F0-2CD4-52C3B6666A0C}"/>
          </ac:graphicFrameMkLst>
        </pc:graphicFrameChg>
      </pc:sldChg>
      <pc:sldChg chg="mod">
        <pc:chgData name="Mark A. Samaan" userId="d70a5361-eb67-42b0-805c-27f031c69f12" providerId="ADAL" clId="{93A641B1-2890-47A9-B4ED-32394E2C7926}" dt="2023-06-07T20:34:10.526" v="19" actId="27918"/>
        <pc:sldMkLst>
          <pc:docMk/>
          <pc:sldMk cId="2705687284" sldId="310"/>
        </pc:sldMkLst>
      </pc:sldChg>
      <pc:sldChg chg="mod">
        <pc:chgData name="Mark A. Samaan" userId="d70a5361-eb67-42b0-805c-27f031c69f12" providerId="ADAL" clId="{93A641B1-2890-47A9-B4ED-32394E2C7926}" dt="2023-06-07T20:34:13.049" v="21" actId="27918"/>
        <pc:sldMkLst>
          <pc:docMk/>
          <pc:sldMk cId="1422287304" sldId="311"/>
        </pc:sldMkLst>
      </pc:sldChg>
      <pc:sldChg chg="mod">
        <pc:chgData name="Mark A. Samaan" userId="d70a5361-eb67-42b0-805c-27f031c69f12" providerId="ADAL" clId="{93A641B1-2890-47A9-B4ED-32394E2C7926}" dt="2023-06-07T20:34:25.385" v="33" actId="27918"/>
        <pc:sldMkLst>
          <pc:docMk/>
          <pc:sldMk cId="2347184029" sldId="312"/>
        </pc:sldMkLst>
      </pc:sldChg>
      <pc:sldChg chg="modSp mod">
        <pc:chgData name="Mark A. Samaan" userId="d70a5361-eb67-42b0-805c-27f031c69f12" providerId="ADAL" clId="{93A641B1-2890-47A9-B4ED-32394E2C7926}" dt="2023-06-12T20:17:33.820" v="78"/>
        <pc:sldMkLst>
          <pc:docMk/>
          <pc:sldMk cId="1031969484" sldId="313"/>
        </pc:sldMkLst>
        <pc:graphicFrameChg chg="mod">
          <ac:chgData name="Mark A. Samaan" userId="d70a5361-eb67-42b0-805c-27f031c69f12" providerId="ADAL" clId="{93A641B1-2890-47A9-B4ED-32394E2C7926}" dt="2023-06-12T20:17:33.820" v="78"/>
          <ac:graphicFrameMkLst>
            <pc:docMk/>
            <pc:sldMk cId="1031969484" sldId="313"/>
            <ac:graphicFrameMk id="7" creationId="{C94AAA52-250F-08E7-2C98-96AE0E6F7C0C}"/>
          </ac:graphicFrameMkLst>
        </pc:graphicFrameChg>
      </pc:sldChg>
      <pc:sldChg chg="mod">
        <pc:chgData name="Mark A. Samaan" userId="d70a5361-eb67-42b0-805c-27f031c69f12" providerId="ADAL" clId="{93A641B1-2890-47A9-B4ED-32394E2C7926}" dt="2023-06-07T20:34:17.203" v="25" actId="27918"/>
        <pc:sldMkLst>
          <pc:docMk/>
          <pc:sldMk cId="2147854399" sldId="315"/>
        </pc:sldMkLst>
      </pc:sldChg>
      <pc:sldChg chg="mod">
        <pc:chgData name="Mark A. Samaan" userId="d70a5361-eb67-42b0-805c-27f031c69f12" providerId="ADAL" clId="{93A641B1-2890-47A9-B4ED-32394E2C7926}" dt="2023-06-07T20:34:19.260" v="27" actId="27918"/>
        <pc:sldMkLst>
          <pc:docMk/>
          <pc:sldMk cId="2196714258" sldId="316"/>
        </pc:sldMkLst>
      </pc:sldChg>
      <pc:sldChg chg="modSp mod">
        <pc:chgData name="Mark A. Samaan" userId="d70a5361-eb67-42b0-805c-27f031c69f12" providerId="ADAL" clId="{93A641B1-2890-47A9-B4ED-32394E2C7926}" dt="2023-06-12T20:17:33.820" v="78"/>
        <pc:sldMkLst>
          <pc:docMk/>
          <pc:sldMk cId="2404143929" sldId="317"/>
        </pc:sldMkLst>
        <pc:graphicFrameChg chg="mod">
          <ac:chgData name="Mark A. Samaan" userId="d70a5361-eb67-42b0-805c-27f031c69f12" providerId="ADAL" clId="{93A641B1-2890-47A9-B4ED-32394E2C7926}" dt="2023-06-12T20:17:33.820" v="78"/>
          <ac:graphicFrameMkLst>
            <pc:docMk/>
            <pc:sldMk cId="2404143929" sldId="317"/>
            <ac:graphicFrameMk id="9" creationId="{CDA05B5A-D82B-3926-6B59-925DAA7CB1B3}"/>
          </ac:graphicFrameMkLst>
        </pc:graphicFrameChg>
      </pc:sldChg>
      <pc:sldChg chg="mod">
        <pc:chgData name="Mark A. Samaan" userId="d70a5361-eb67-42b0-805c-27f031c69f12" providerId="ADAL" clId="{93A641B1-2890-47A9-B4ED-32394E2C7926}" dt="2023-06-07T20:34:29.790" v="37" actId="27918"/>
        <pc:sldMkLst>
          <pc:docMk/>
          <pc:sldMk cId="2597028679" sldId="318"/>
        </pc:sldMkLst>
      </pc:sldChg>
      <pc:sldChg chg="mod">
        <pc:chgData name="Mark A. Samaan" userId="d70a5361-eb67-42b0-805c-27f031c69f12" providerId="ADAL" clId="{93A641B1-2890-47A9-B4ED-32394E2C7926}" dt="2023-06-07T20:34:34.406" v="41" actId="27918"/>
        <pc:sldMkLst>
          <pc:docMk/>
          <pc:sldMk cId="2620884630" sldId="319"/>
        </pc:sldMkLst>
      </pc:sldChg>
      <pc:sldChg chg="mod">
        <pc:chgData name="Mark A. Samaan" userId="d70a5361-eb67-42b0-805c-27f031c69f12" providerId="ADAL" clId="{93A641B1-2890-47A9-B4ED-32394E2C7926}" dt="2023-06-07T20:34:39.910" v="45" actId="27918"/>
        <pc:sldMkLst>
          <pc:docMk/>
          <pc:sldMk cId="2174731317" sldId="320"/>
        </pc:sldMkLst>
      </pc:sldChg>
      <pc:sldChg chg="addSp delSp modSp add mod">
        <pc:chgData name="Mark A. Samaan" userId="d70a5361-eb67-42b0-805c-27f031c69f12" providerId="ADAL" clId="{93A641B1-2890-47A9-B4ED-32394E2C7926}" dt="2023-06-12T20:18:55.196" v="79"/>
        <pc:sldMkLst>
          <pc:docMk/>
          <pc:sldMk cId="3018861550" sldId="321"/>
        </pc:sldMkLst>
        <pc:spChg chg="del">
          <ac:chgData name="Mark A. Samaan" userId="d70a5361-eb67-42b0-805c-27f031c69f12" providerId="ADAL" clId="{93A641B1-2890-47A9-B4ED-32394E2C7926}" dt="2023-06-08T17:46:57.912" v="69" actId="478"/>
          <ac:spMkLst>
            <pc:docMk/>
            <pc:sldMk cId="3018861550" sldId="321"/>
            <ac:spMk id="5" creationId="{345EC397-4A59-48D9-6E6F-F976D2117752}"/>
          </ac:spMkLst>
        </pc:spChg>
        <pc:graphicFrameChg chg="del">
          <ac:chgData name="Mark A. Samaan" userId="d70a5361-eb67-42b0-805c-27f031c69f12" providerId="ADAL" clId="{93A641B1-2890-47A9-B4ED-32394E2C7926}" dt="2023-06-08T17:29:00.357" v="62" actId="478"/>
          <ac:graphicFrameMkLst>
            <pc:docMk/>
            <pc:sldMk cId="3018861550" sldId="321"/>
            <ac:graphicFrameMk id="3" creationId="{8A9040C5-AD08-60D5-843D-0A2EA3577D84}"/>
          </ac:graphicFrameMkLst>
        </pc:graphicFrameChg>
        <pc:graphicFrameChg chg="del">
          <ac:chgData name="Mark A. Samaan" userId="d70a5361-eb67-42b0-805c-27f031c69f12" providerId="ADAL" clId="{93A641B1-2890-47A9-B4ED-32394E2C7926}" dt="2023-06-08T17:29:22.617" v="67" actId="478"/>
          <ac:graphicFrameMkLst>
            <pc:docMk/>
            <pc:sldMk cId="3018861550" sldId="321"/>
            <ac:graphicFrameMk id="4" creationId="{12460FCA-F934-92DA-7202-F604BB8749F4}"/>
          </ac:graphicFrameMkLst>
        </pc:graphicFrameChg>
        <pc:graphicFrameChg chg="mod">
          <ac:chgData name="Mark A. Samaan" userId="d70a5361-eb67-42b0-805c-27f031c69f12" providerId="ADAL" clId="{93A641B1-2890-47A9-B4ED-32394E2C7926}" dt="2023-06-12T20:18:55.196" v="79"/>
          <ac:graphicFrameMkLst>
            <pc:docMk/>
            <pc:sldMk cId="3018861550" sldId="321"/>
            <ac:graphicFrameMk id="6" creationId="{CACB9B8F-201D-CD24-0258-2E8A6179469B}"/>
          </ac:graphicFrameMkLst>
        </pc:graphicFrameChg>
        <pc:graphicFrameChg chg="del">
          <ac:chgData name="Mark A. Samaan" userId="d70a5361-eb67-42b0-805c-27f031c69f12" providerId="ADAL" clId="{93A641B1-2890-47A9-B4ED-32394E2C7926}" dt="2023-06-08T17:46:56.132" v="68" actId="478"/>
          <ac:graphicFrameMkLst>
            <pc:docMk/>
            <pc:sldMk cId="3018861550" sldId="321"/>
            <ac:graphicFrameMk id="9" creationId="{CDA05B5A-D82B-3926-6B59-925DAA7CB1B3}"/>
          </ac:graphicFrameMkLst>
        </pc:graphicFrameChg>
        <pc:picChg chg="add mod">
          <ac:chgData name="Mark A. Samaan" userId="d70a5361-eb67-42b0-805c-27f031c69f12" providerId="ADAL" clId="{93A641B1-2890-47A9-B4ED-32394E2C7926}" dt="2023-06-08T17:50:15.234" v="76"/>
          <ac:picMkLst>
            <pc:docMk/>
            <pc:sldMk cId="3018861550" sldId="321"/>
            <ac:picMk id="7" creationId="{6217F08F-4633-717B-1DF8-FA3AC99E3B45}"/>
          </ac:picMkLst>
        </pc:picChg>
        <pc:picChg chg="add mod">
          <ac:chgData name="Mark A. Samaan" userId="d70a5361-eb67-42b0-805c-27f031c69f12" providerId="ADAL" clId="{93A641B1-2890-47A9-B4ED-32394E2C7926}" dt="2023-06-08T17:50:10.143" v="75" actId="1076"/>
          <ac:picMkLst>
            <pc:docMk/>
            <pc:sldMk cId="3018861550" sldId="321"/>
            <ac:picMk id="1026" creationId="{53853F04-86E1-0C7E-EF46-33833981B631}"/>
          </ac:picMkLst>
        </pc:picChg>
      </pc:sldChg>
      <pc:sldChg chg="new del">
        <pc:chgData name="Mark A. Samaan" userId="d70a5361-eb67-42b0-805c-27f031c69f12" providerId="ADAL" clId="{93A641B1-2890-47A9-B4ED-32394E2C7926}" dt="2023-06-08T14:38:56.585" v="60" actId="680"/>
        <pc:sldMkLst>
          <pc:docMk/>
          <pc:sldMk cId="3735562058" sldId="321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oleObject" Target="https://m365gometro-my.sharepoint.com/personal/msamaan_go-metro_com/Documents/Ridership%20Report/RidershipReport_DataWorkspac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m365gometro-my.sharepoint.com/personal/msamaan_go-metro_com/Documents/Ridership%20Report/RidershipReport_DataWorkspace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Total Fixed Route Ridership YoY &amp; Budget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Charts!$F$2</c:f>
              <c:strCache>
                <c:ptCount val="1"/>
                <c:pt idx="0">
                  <c:v>Previous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Charts!$F$3:$F$14</c:f>
              <c:numCache>
                <c:formatCode>#,##0</c:formatCode>
                <c:ptCount val="12"/>
                <c:pt idx="0">
                  <c:v>577044</c:v>
                </c:pt>
                <c:pt idx="1">
                  <c:v>585541</c:v>
                </c:pt>
                <c:pt idx="2">
                  <c:v>614815</c:v>
                </c:pt>
                <c:pt idx="3">
                  <c:v>777806</c:v>
                </c:pt>
                <c:pt idx="4">
                  <c:v>812689</c:v>
                </c:pt>
                <c:pt idx="5">
                  <c:v>744776</c:v>
                </c:pt>
                <c:pt idx="6">
                  <c:v>680724</c:v>
                </c:pt>
                <c:pt idx="7">
                  <c:v>614029</c:v>
                </c:pt>
                <c:pt idx="8">
                  <c:v>655187</c:v>
                </c:pt>
                <c:pt idx="9">
                  <c:v>775690</c:v>
                </c:pt>
                <c:pt idx="10">
                  <c:v>819442</c:v>
                </c:pt>
                <c:pt idx="11">
                  <c:v>845100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B0-4E31-BD74-11782F72A09B}"/>
            </c:ext>
          </c:extLst>
        </c:ser>
        <c:ser>
          <c:idx val="1"/>
          <c:order val="1"/>
          <c:tx>
            <c:strRef>
              <c:f>Charts!$G$2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Charts!$E$3:$E$14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Charts!$G$3:$G$14</c:f>
              <c:numCache>
                <c:formatCode>#,##0</c:formatCode>
                <c:ptCount val="12"/>
                <c:pt idx="0">
                  <c:v>755760</c:v>
                </c:pt>
                <c:pt idx="1">
                  <c:v>767656</c:v>
                </c:pt>
                <c:pt idx="2">
                  <c:v>853621</c:v>
                </c:pt>
                <c:pt idx="3">
                  <c:v>975050</c:v>
                </c:pt>
                <c:pt idx="4">
                  <c:v>986955</c:v>
                </c:pt>
                <c:pt idx="5">
                  <c:v>872393</c:v>
                </c:pt>
                <c:pt idx="6">
                  <c:v>756345</c:v>
                </c:pt>
                <c:pt idx="7">
                  <c:v>1028706</c:v>
                </c:pt>
                <c:pt idx="8">
                  <c:v>1003539.804</c:v>
                </c:pt>
                <c:pt idx="9">
                  <c:v>1062764</c:v>
                </c:pt>
                <c:pt idx="10">
                  <c:v>1114704</c:v>
                </c:pt>
                <c:pt idx="11">
                  <c:v>1146873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273403776"/>
        <c:axId val="1620482784"/>
      </c:barChart>
      <c:lineChart>
        <c:grouping val="standard"/>
        <c:varyColors val="0"/>
        <c:ser>
          <c:idx val="2"/>
          <c:order val="2"/>
          <c:tx>
            <c:strRef>
              <c:f>Charts!$H$2</c:f>
              <c:strCache>
                <c:ptCount val="1"/>
                <c:pt idx="0">
                  <c:v>Budget Riders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Charts!$E$3:$E$14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Charts!$H$3:$H$14</c:f>
              <c:numCache>
                <c:formatCode>#,##0</c:formatCode>
                <c:ptCount val="12"/>
                <c:pt idx="0">
                  <c:v>644152</c:v>
                </c:pt>
                <c:pt idx="1">
                  <c:v>637024</c:v>
                </c:pt>
                <c:pt idx="2">
                  <c:v>775536</c:v>
                </c:pt>
                <c:pt idx="3">
                  <c:v>828838</c:v>
                </c:pt>
                <c:pt idx="4">
                  <c:v>838344</c:v>
                </c:pt>
                <c:pt idx="5">
                  <c:v>781324</c:v>
                </c:pt>
                <c:pt idx="6">
                  <c:v>747342</c:v>
                </c:pt>
                <c:pt idx="7">
                  <c:v>943181</c:v>
                </c:pt>
                <c:pt idx="8">
                  <c:v>847493</c:v>
                </c:pt>
                <c:pt idx="9">
                  <c:v>966255</c:v>
                </c:pt>
                <c:pt idx="10">
                  <c:v>1212669</c:v>
                </c:pt>
                <c:pt idx="11">
                  <c:v>1089793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F6B0-4E31-BD74-11782F72A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3403776"/>
        <c:axId val="1620482784"/>
      </c:lineChart>
      <c:catAx>
        <c:axId val="273403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20482784"/>
        <c:crosses val="autoZero"/>
        <c:auto val="1"/>
        <c:lblAlgn val="ctr"/>
        <c:lblOffset val="100"/>
        <c:noMultiLvlLbl val="0"/>
      </c:catAx>
      <c:valAx>
        <c:axId val="162048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3403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May 2023 Missed Trips Due to No Operator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Data!$BE$2</c:f>
              <c:strCache>
                <c:ptCount val="1"/>
                <c:pt idx="0">
                  <c:v>Count of Date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Data!$BC$3:$BC$32</c:f>
              <c:numCache>
                <c:formatCode>m/d/yyyy</c:formatCode>
                <c:ptCount val="30"/>
                <c:pt idx="0">
                  <c:v>45047</c:v>
                </c:pt>
                <c:pt idx="1">
                  <c:v>45048</c:v>
                </c:pt>
                <c:pt idx="2">
                  <c:v>45049</c:v>
                </c:pt>
                <c:pt idx="3">
                  <c:v>45050</c:v>
                </c:pt>
                <c:pt idx="4">
                  <c:v>45051</c:v>
                </c:pt>
                <c:pt idx="5">
                  <c:v>45052</c:v>
                </c:pt>
                <c:pt idx="6">
                  <c:v>45053</c:v>
                </c:pt>
                <c:pt idx="7">
                  <c:v>45054</c:v>
                </c:pt>
                <c:pt idx="8">
                  <c:v>45055</c:v>
                </c:pt>
                <c:pt idx="9">
                  <c:v>45056</c:v>
                </c:pt>
                <c:pt idx="10">
                  <c:v>45057</c:v>
                </c:pt>
                <c:pt idx="11">
                  <c:v>45058</c:v>
                </c:pt>
                <c:pt idx="12">
                  <c:v>45059</c:v>
                </c:pt>
                <c:pt idx="13">
                  <c:v>45060</c:v>
                </c:pt>
                <c:pt idx="14">
                  <c:v>45061</c:v>
                </c:pt>
                <c:pt idx="15">
                  <c:v>45062</c:v>
                </c:pt>
                <c:pt idx="16">
                  <c:v>45063</c:v>
                </c:pt>
                <c:pt idx="17">
                  <c:v>45064</c:v>
                </c:pt>
                <c:pt idx="18">
                  <c:v>45065</c:v>
                </c:pt>
                <c:pt idx="19">
                  <c:v>45066</c:v>
                </c:pt>
                <c:pt idx="20">
                  <c:v>45067</c:v>
                </c:pt>
                <c:pt idx="21">
                  <c:v>45068</c:v>
                </c:pt>
                <c:pt idx="22">
                  <c:v>45069</c:v>
                </c:pt>
                <c:pt idx="23">
                  <c:v>45070</c:v>
                </c:pt>
                <c:pt idx="24">
                  <c:v>45071</c:v>
                </c:pt>
                <c:pt idx="25">
                  <c:v>45072</c:v>
                </c:pt>
                <c:pt idx="26">
                  <c:v>45073</c:v>
                </c:pt>
                <c:pt idx="27">
                  <c:v>45074</c:v>
                </c:pt>
                <c:pt idx="28">
                  <c:v>45075</c:v>
                </c:pt>
                <c:pt idx="29">
                  <c:v>45076</c:v>
                </c:pt>
              </c:numCache>
            </c:numRef>
          </c:cat>
          <c:val>
            <c:numRef>
              <c:f>Data!$BE$3:$BE$32</c:f>
              <c:numCache>
                <c:formatCode>General</c:formatCode>
                <c:ptCount val="30"/>
                <c:pt idx="0">
                  <c:v>35</c:v>
                </c:pt>
                <c:pt idx="1">
                  <c:v>22</c:v>
                </c:pt>
                <c:pt idx="2">
                  <c:v>39</c:v>
                </c:pt>
                <c:pt idx="3">
                  <c:v>12</c:v>
                </c:pt>
                <c:pt idx="4">
                  <c:v>173</c:v>
                </c:pt>
                <c:pt idx="5">
                  <c:v>89</c:v>
                </c:pt>
                <c:pt idx="6">
                  <c:v>28</c:v>
                </c:pt>
                <c:pt idx="7">
                  <c:v>48</c:v>
                </c:pt>
                <c:pt idx="8">
                  <c:v>38</c:v>
                </c:pt>
                <c:pt idx="9">
                  <c:v>44</c:v>
                </c:pt>
                <c:pt idx="10">
                  <c:v>56</c:v>
                </c:pt>
                <c:pt idx="11">
                  <c:v>60</c:v>
                </c:pt>
                <c:pt idx="12">
                  <c:v>21</c:v>
                </c:pt>
                <c:pt idx="13">
                  <c:v>138</c:v>
                </c:pt>
                <c:pt idx="14">
                  <c:v>92</c:v>
                </c:pt>
                <c:pt idx="15">
                  <c:v>61</c:v>
                </c:pt>
                <c:pt idx="16">
                  <c:v>44</c:v>
                </c:pt>
                <c:pt idx="17">
                  <c:v>87</c:v>
                </c:pt>
                <c:pt idx="18">
                  <c:v>171</c:v>
                </c:pt>
                <c:pt idx="19">
                  <c:v>67</c:v>
                </c:pt>
                <c:pt idx="20">
                  <c:v>82</c:v>
                </c:pt>
                <c:pt idx="21">
                  <c:v>43</c:v>
                </c:pt>
                <c:pt idx="22">
                  <c:v>47</c:v>
                </c:pt>
                <c:pt idx="23">
                  <c:v>85</c:v>
                </c:pt>
                <c:pt idx="24">
                  <c:v>87</c:v>
                </c:pt>
                <c:pt idx="25">
                  <c:v>94</c:v>
                </c:pt>
                <c:pt idx="26">
                  <c:v>117</c:v>
                </c:pt>
                <c:pt idx="27">
                  <c:v>85</c:v>
                </c:pt>
                <c:pt idx="28">
                  <c:v>20</c:v>
                </c:pt>
                <c:pt idx="29">
                  <c:v>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0D-4735-976A-71E37F8FA0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658744112"/>
        <c:axId val="1658747024"/>
      </c:barChart>
      <c:dateAx>
        <c:axId val="165874411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7024"/>
        <c:crosses val="autoZero"/>
        <c:auto val="1"/>
        <c:lblOffset val="100"/>
        <c:baseTimeUnit val="days"/>
      </c:dateAx>
      <c:valAx>
        <c:axId val="1658747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744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May 2023 Missed Trip Due to No Operator by Day of Week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Data!$BA$2</c:f>
              <c:strCache>
                <c:ptCount val="1"/>
                <c:pt idx="0">
                  <c:v>Avg Daily Missed Trips NoOp</c:v>
                </c:pt>
              </c:strCache>
            </c:strRef>
          </c:tx>
          <c:spPr>
            <a:solidFill>
              <a:srgbClr val="DB651F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Data!$AZ$3:$AZ$9</c:f>
              <c:strCache>
                <c:ptCount val="7"/>
                <c:pt idx="0">
                  <c:v>Sunday</c:v>
                </c:pt>
                <c:pt idx="1">
                  <c:v>Monday</c:v>
                </c:pt>
                <c:pt idx="2">
                  <c:v>Tuesday</c:v>
                </c:pt>
                <c:pt idx="3">
                  <c:v>Wednesday</c:v>
                </c:pt>
                <c:pt idx="4">
                  <c:v>Thursday</c:v>
                </c:pt>
                <c:pt idx="5">
                  <c:v>Friday</c:v>
                </c:pt>
                <c:pt idx="6">
                  <c:v>Saturday</c:v>
                </c:pt>
              </c:strCache>
            </c:strRef>
          </c:cat>
          <c:val>
            <c:numRef>
              <c:f>Data!$BA$3:$BA$9</c:f>
              <c:numCache>
                <c:formatCode>0.0</c:formatCode>
                <c:ptCount val="7"/>
                <c:pt idx="0">
                  <c:v>83.25</c:v>
                </c:pt>
                <c:pt idx="1">
                  <c:v>47.6</c:v>
                </c:pt>
                <c:pt idx="2">
                  <c:v>58.6</c:v>
                </c:pt>
                <c:pt idx="3">
                  <c:v>54</c:v>
                </c:pt>
                <c:pt idx="4">
                  <c:v>60.5</c:v>
                </c:pt>
                <c:pt idx="5">
                  <c:v>124.5</c:v>
                </c:pt>
                <c:pt idx="6">
                  <c:v>73.5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1D-4769-9105-0DA5B54E40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979392496"/>
        <c:axId val="1979384176"/>
      </c:barChart>
      <c:catAx>
        <c:axId val="1979392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4176"/>
        <c:crosses val="autoZero"/>
        <c:auto val="1"/>
        <c:lblAlgn val="ctr"/>
        <c:lblOffset val="100"/>
        <c:noMultiLvlLbl val="0"/>
      </c:catAx>
      <c:valAx>
        <c:axId val="1979384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Charts!$AX$2</c:f>
              <c:strCache>
                <c:ptCount val="1"/>
                <c:pt idx="0">
                  <c:v>Past Year</c:v>
                </c:pt>
              </c:strCache>
            </c:strRef>
          </c:tx>
          <c:spPr>
            <a:solidFill>
              <a:srgbClr val="0033A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Charts!$AX$4:$AX$15</c:f>
              <c:numCache>
                <c:formatCode>#,##0</c:formatCode>
                <c:ptCount val="12"/>
                <c:pt idx="0">
                  <c:v>11284</c:v>
                </c:pt>
                <c:pt idx="1">
                  <c:v>11703</c:v>
                </c:pt>
                <c:pt idx="2">
                  <c:v>12834</c:v>
                </c:pt>
                <c:pt idx="3">
                  <c:v>12687</c:v>
                </c:pt>
                <c:pt idx="4">
                  <c:v>12768</c:v>
                </c:pt>
                <c:pt idx="5">
                  <c:v>12506</c:v>
                </c:pt>
                <c:pt idx="6">
                  <c:v>12224</c:v>
                </c:pt>
                <c:pt idx="7">
                  <c:v>11682</c:v>
                </c:pt>
                <c:pt idx="8">
                  <c:v>11156</c:v>
                </c:pt>
                <c:pt idx="9">
                  <c:v>14987</c:v>
                </c:pt>
                <c:pt idx="10">
                  <c:v>14034</c:v>
                </c:pt>
                <c:pt idx="11">
                  <c:v>10332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D0-4824-B3FA-5914DF7D2D3E}"/>
            </c:ext>
          </c:extLst>
        </c:ser>
        <c:ser>
          <c:idx val="0"/>
          <c:order val="1"/>
          <c:tx>
            <c:strRef>
              <c:f>Charts!$AW$2</c:f>
              <c:strCache>
                <c:ptCount val="1"/>
                <c:pt idx="0">
                  <c:v>Current Year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Charts!$AV$4:$AV$15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Charts!$AW$4:$AW$15</c:f>
              <c:numCache>
                <c:formatCode>#,##0</c:formatCode>
                <c:ptCount val="12"/>
                <c:pt idx="0">
                  <c:v>14560</c:v>
                </c:pt>
                <c:pt idx="1">
                  <c:v>13897</c:v>
                </c:pt>
                <c:pt idx="2">
                  <c:v>16141</c:v>
                </c:pt>
                <c:pt idx="3">
                  <c:v>14830</c:v>
                </c:pt>
                <c:pt idx="4">
                  <c:v>14929</c:v>
                </c:pt>
                <c:pt idx="5">
                  <c:v>14268</c:v>
                </c:pt>
                <c:pt idx="6">
                  <c:v>13371</c:v>
                </c:pt>
                <c:pt idx="7">
                  <c:v>14063</c:v>
                </c:pt>
                <c:pt idx="8">
                  <c:v>13815</c:v>
                </c:pt>
                <c:pt idx="9">
                  <c:v>16017</c:v>
                </c:pt>
                <c:pt idx="10">
                  <c:v>14473</c:v>
                </c:pt>
                <c:pt idx="11">
                  <c:v>15873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3542064"/>
        <c:axId val="793527920"/>
      </c:barChart>
      <c:lineChart>
        <c:grouping val="standard"/>
        <c:varyColors val="0"/>
        <c:ser>
          <c:idx val="2"/>
          <c:order val="2"/>
          <c:tx>
            <c:strRef>
              <c:f>Charts!$AY$2</c:f>
              <c:strCache>
                <c:ptCount val="1"/>
                <c:pt idx="0">
                  <c:v>Budget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Charts!$AV$4:$AV$15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Charts!$AY$4:$AY$15</c:f>
              <c:numCache>
                <c:formatCode>#,##0</c:formatCode>
                <c:ptCount val="12"/>
                <c:pt idx="0">
                  <c:v>13934</c:v>
                </c:pt>
                <c:pt idx="1">
                  <c:v>14758</c:v>
                </c:pt>
                <c:pt idx="2">
                  <c:v>15127</c:v>
                </c:pt>
                <c:pt idx="3">
                  <c:v>15765</c:v>
                </c:pt>
                <c:pt idx="4">
                  <c:v>15893</c:v>
                </c:pt>
                <c:pt idx="5">
                  <c:v>15765</c:v>
                </c:pt>
                <c:pt idx="6">
                  <c:v>16697</c:v>
                </c:pt>
                <c:pt idx="7">
                  <c:v>12054</c:v>
                </c:pt>
                <c:pt idx="8">
                  <c:v>11512</c:v>
                </c:pt>
                <c:pt idx="9">
                  <c:v>15465</c:v>
                </c:pt>
                <c:pt idx="10">
                  <c:v>14481</c:v>
                </c:pt>
                <c:pt idx="11">
                  <c:v>14642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D6D0-4824-B3FA-5914DF7D2D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3542064"/>
        <c:axId val="793527920"/>
      </c:lineChart>
      <c:catAx>
        <c:axId val="79354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27920"/>
        <c:crosses val="autoZero"/>
        <c:auto val="1"/>
        <c:lblAlgn val="ctr"/>
        <c:lblOffset val="100"/>
        <c:noMultiLvlLbl val="0"/>
      </c:catAx>
      <c:valAx>
        <c:axId val="79352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54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Access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Charts!$BG$2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/>
            </c:spPr>
          </c:marker>
          <c:cat>
            <c:strRef>
              <c:f>Charts!$BF$3:$BF$50</c:f>
              <c:strCache>
                <c:ptCount val="48"/>
                <c:pt idx="0">
                  <c:v>Jun 19</c:v>
                </c:pt>
                <c:pt idx="1">
                  <c:v>Jul 19</c:v>
                </c:pt>
                <c:pt idx="2">
                  <c:v>Aug 19</c:v>
                </c:pt>
                <c:pt idx="3">
                  <c:v>Sep 19</c:v>
                </c:pt>
                <c:pt idx="4">
                  <c:v>Oct 19</c:v>
                </c:pt>
                <c:pt idx="5">
                  <c:v>Nov 19</c:v>
                </c:pt>
                <c:pt idx="6">
                  <c:v>Dec 19</c:v>
                </c:pt>
                <c:pt idx="7">
                  <c:v>Jan 20</c:v>
                </c:pt>
                <c:pt idx="8">
                  <c:v>Feb 20</c:v>
                </c:pt>
                <c:pt idx="9">
                  <c:v>Mar 20</c:v>
                </c:pt>
                <c:pt idx="10">
                  <c:v>Apr 20</c:v>
                </c:pt>
                <c:pt idx="11">
                  <c:v>May 20</c:v>
                </c:pt>
                <c:pt idx="12">
                  <c:v>Jun 20</c:v>
                </c:pt>
                <c:pt idx="13">
                  <c:v>Jul 20</c:v>
                </c:pt>
                <c:pt idx="14">
                  <c:v>Aug 20</c:v>
                </c:pt>
                <c:pt idx="15">
                  <c:v>Sep 20</c:v>
                </c:pt>
                <c:pt idx="16">
                  <c:v>Oct 20</c:v>
                </c:pt>
                <c:pt idx="17">
                  <c:v>Nov 20</c:v>
                </c:pt>
                <c:pt idx="18">
                  <c:v>Dec 20</c:v>
                </c:pt>
                <c:pt idx="19">
                  <c:v>Jan 21</c:v>
                </c:pt>
                <c:pt idx="20">
                  <c:v>Feb 21</c:v>
                </c:pt>
                <c:pt idx="21">
                  <c:v>Mar 21</c:v>
                </c:pt>
                <c:pt idx="22">
                  <c:v>Apr 21</c:v>
                </c:pt>
                <c:pt idx="23">
                  <c:v>May 21</c:v>
                </c:pt>
                <c:pt idx="24">
                  <c:v>Jun 21</c:v>
                </c:pt>
                <c:pt idx="25">
                  <c:v>Jul 21</c:v>
                </c:pt>
                <c:pt idx="26">
                  <c:v>Aug 21</c:v>
                </c:pt>
                <c:pt idx="27">
                  <c:v>Sep 21</c:v>
                </c:pt>
                <c:pt idx="28">
                  <c:v>Oct 21</c:v>
                </c:pt>
                <c:pt idx="29">
                  <c:v>Nov 21</c:v>
                </c:pt>
                <c:pt idx="30">
                  <c:v>Dec 21</c:v>
                </c:pt>
                <c:pt idx="31">
                  <c:v>Jan 22</c:v>
                </c:pt>
                <c:pt idx="32">
                  <c:v>Feb 22</c:v>
                </c:pt>
                <c:pt idx="33">
                  <c:v>Mar 22</c:v>
                </c:pt>
                <c:pt idx="34">
                  <c:v>Apr 22</c:v>
                </c:pt>
                <c:pt idx="35">
                  <c:v>May 22</c:v>
                </c:pt>
                <c:pt idx="36">
                  <c:v>Jun 22</c:v>
                </c:pt>
                <c:pt idx="37">
                  <c:v>Jul 22</c:v>
                </c:pt>
                <c:pt idx="38">
                  <c:v>Aug 22</c:v>
                </c:pt>
                <c:pt idx="39">
                  <c:v>Sep 22</c:v>
                </c:pt>
                <c:pt idx="40">
                  <c:v>Oct 22</c:v>
                </c:pt>
                <c:pt idx="41">
                  <c:v>Nov 22</c:v>
                </c:pt>
                <c:pt idx="42">
                  <c:v>Dec 22</c:v>
                </c:pt>
                <c:pt idx="43">
                  <c:v>Jan 23</c:v>
                </c:pt>
                <c:pt idx="44">
                  <c:v>Feb 23</c:v>
                </c:pt>
                <c:pt idx="45">
                  <c:v>Mar 23</c:v>
                </c:pt>
                <c:pt idx="46">
                  <c:v>Apr 23</c:v>
                </c:pt>
                <c:pt idx="47">
                  <c:v>May 23</c:v>
                </c:pt>
              </c:strCache>
            </c:strRef>
          </c:cat>
          <c:val>
            <c:numRef>
              <c:f>Charts!$BG$3:$BG$50</c:f>
              <c:numCache>
                <c:formatCode>#,##0</c:formatCode>
                <c:ptCount val="48"/>
                <c:pt idx="0">
                  <c:v>19167</c:v>
                </c:pt>
                <c:pt idx="1">
                  <c:v>18709</c:v>
                </c:pt>
                <c:pt idx="2">
                  <c:v>20847</c:v>
                </c:pt>
                <c:pt idx="3">
                  <c:v>18267</c:v>
                </c:pt>
                <c:pt idx="4">
                  <c:v>21283</c:v>
                </c:pt>
                <c:pt idx="5">
                  <c:v>18735</c:v>
                </c:pt>
                <c:pt idx="6">
                  <c:v>17252</c:v>
                </c:pt>
                <c:pt idx="7">
                  <c:v>18431</c:v>
                </c:pt>
                <c:pt idx="8">
                  <c:v>18170</c:v>
                </c:pt>
                <c:pt idx="9">
                  <c:v>11807</c:v>
                </c:pt>
                <c:pt idx="10">
                  <c:v>2334</c:v>
                </c:pt>
                <c:pt idx="11">
                  <c:v>3250</c:v>
                </c:pt>
                <c:pt idx="12">
                  <c:v>4795</c:v>
                </c:pt>
                <c:pt idx="13">
                  <c:v>6033</c:v>
                </c:pt>
                <c:pt idx="14">
                  <c:v>6543</c:v>
                </c:pt>
                <c:pt idx="15">
                  <c:v>7577</c:v>
                </c:pt>
                <c:pt idx="16">
                  <c:v>8518</c:v>
                </c:pt>
                <c:pt idx="17">
                  <c:v>7393</c:v>
                </c:pt>
                <c:pt idx="18">
                  <c:v>7275</c:v>
                </c:pt>
                <c:pt idx="19">
                  <c:v>7146</c:v>
                </c:pt>
                <c:pt idx="20">
                  <c:v>6926</c:v>
                </c:pt>
                <c:pt idx="21">
                  <c:v>9631</c:v>
                </c:pt>
                <c:pt idx="22">
                  <c:v>10233</c:v>
                </c:pt>
                <c:pt idx="23">
                  <c:v>10332</c:v>
                </c:pt>
                <c:pt idx="24">
                  <c:v>11284</c:v>
                </c:pt>
                <c:pt idx="25">
                  <c:v>11703</c:v>
                </c:pt>
                <c:pt idx="26">
                  <c:v>12834</c:v>
                </c:pt>
                <c:pt idx="27">
                  <c:v>12687</c:v>
                </c:pt>
                <c:pt idx="28">
                  <c:v>12768</c:v>
                </c:pt>
                <c:pt idx="29">
                  <c:v>12506</c:v>
                </c:pt>
                <c:pt idx="30">
                  <c:v>12224</c:v>
                </c:pt>
                <c:pt idx="31">
                  <c:v>11682</c:v>
                </c:pt>
                <c:pt idx="32">
                  <c:v>11156</c:v>
                </c:pt>
                <c:pt idx="33">
                  <c:v>14987</c:v>
                </c:pt>
                <c:pt idx="34">
                  <c:v>14034</c:v>
                </c:pt>
                <c:pt idx="35">
                  <c:v>14190</c:v>
                </c:pt>
                <c:pt idx="36">
                  <c:v>14560</c:v>
                </c:pt>
                <c:pt idx="37">
                  <c:v>13897</c:v>
                </c:pt>
                <c:pt idx="38">
                  <c:v>16141</c:v>
                </c:pt>
                <c:pt idx="39">
                  <c:v>14830</c:v>
                </c:pt>
                <c:pt idx="40">
                  <c:v>14929</c:v>
                </c:pt>
                <c:pt idx="41">
                  <c:v>14268</c:v>
                </c:pt>
                <c:pt idx="42">
                  <c:v>13371</c:v>
                </c:pt>
                <c:pt idx="43">
                  <c:v>14063</c:v>
                </c:pt>
                <c:pt idx="44">
                  <c:v>13815</c:v>
                </c:pt>
                <c:pt idx="45">
                  <c:v>16017</c:v>
                </c:pt>
                <c:pt idx="46">
                  <c:v>14473</c:v>
                </c:pt>
                <c:pt idx="47">
                  <c:v>15873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0222-4905-9574-3E1AC8BD7B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0317264"/>
        <c:axId val="800313104"/>
      </c:lineChart>
      <c:catAx>
        <c:axId val="800317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3104"/>
        <c:crosses val="autoZero"/>
        <c:auto val="1"/>
        <c:lblAlgn val="ctr"/>
        <c:lblOffset val="100"/>
        <c:noMultiLvlLbl val="0"/>
      </c:catAx>
      <c:valAx>
        <c:axId val="80031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17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On-Time Performance - Access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Charts!$BK$2</c:f>
              <c:strCache>
                <c:ptCount val="1"/>
                <c:pt idx="0">
                  <c:v>OTP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10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Charts!$BJ$3:$BJ$14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Charts!$BK$3:$BK$14</c:f>
              <c:numCache>
                <c:formatCode>0.0%</c:formatCode>
                <c:ptCount val="12"/>
                <c:pt idx="0">
                  <c:v>0.91243131899999996</c:v>
                </c:pt>
                <c:pt idx="1">
                  <c:v>0.90177736200000003</c:v>
                </c:pt>
                <c:pt idx="2">
                  <c:v>0.87311814600000004</c:v>
                </c:pt>
                <c:pt idx="3">
                  <c:v>0.89568442299999995</c:v>
                </c:pt>
                <c:pt idx="4">
                  <c:v>0.92223189800000005</c:v>
                </c:pt>
                <c:pt idx="5">
                  <c:v>0.93664143499999997</c:v>
                </c:pt>
                <c:pt idx="6">
                  <c:v>0.93889761400000005</c:v>
                </c:pt>
                <c:pt idx="7">
                  <c:v>0.91538078599999995</c:v>
                </c:pt>
                <c:pt idx="8">
                  <c:v>0.88629999999999998</c:v>
                </c:pt>
                <c:pt idx="9">
                  <c:v>0.91</c:v>
                </c:pt>
                <c:pt idx="10">
                  <c:v>0.90600000000000003</c:v>
                </c:pt>
                <c:pt idx="11">
                  <c:v>0.89700000000000002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CE1-4DC0-B0B5-37B36606C0ED}"/>
            </c:ext>
          </c:extLst>
        </c:ser>
        <c:ser>
          <c:idx val="1"/>
          <c:order val="1"/>
          <c:tx>
            <c:strRef>
              <c:f>Charts!$BL$2</c:f>
              <c:strCache>
                <c:ptCount val="1"/>
                <c:pt idx="0">
                  <c:v>OTP KPI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Charts!$BJ$3:$BJ$14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Charts!$BL$3:$BL$14</c:f>
              <c:numCache>
                <c:formatCode>0.0%</c:formatCode>
                <c:ptCount val="12"/>
                <c:pt idx="0">
                  <c:v>0.94</c:v>
                </c:pt>
                <c:pt idx="1">
                  <c:v>0.94</c:v>
                </c:pt>
                <c:pt idx="2">
                  <c:v>0.94</c:v>
                </c:pt>
                <c:pt idx="3">
                  <c:v>0.94</c:v>
                </c:pt>
                <c:pt idx="4">
                  <c:v>0.94</c:v>
                </c:pt>
                <c:pt idx="5">
                  <c:v>0.94</c:v>
                </c:pt>
                <c:pt idx="6">
                  <c:v>0.94</c:v>
                </c:pt>
                <c:pt idx="7">
                  <c:v>0.94</c:v>
                </c:pt>
                <c:pt idx="8">
                  <c:v>0.94</c:v>
                </c:pt>
                <c:pt idx="9">
                  <c:v>0.94</c:v>
                </c:pt>
                <c:pt idx="10">
                  <c:v>0.94</c:v>
                </c:pt>
                <c:pt idx="11">
                  <c:v>0.94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CE1-4DC0-B0B5-37B36606C0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8904432"/>
        <c:axId val="798905680"/>
      </c:lineChart>
      <c:catAx>
        <c:axId val="798904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5680"/>
        <c:crosses val="autoZero"/>
        <c:auto val="1"/>
        <c:lblAlgn val="ctr"/>
        <c:lblOffset val="100"/>
        <c:noMultiLvlLbl val="0"/>
      </c:catAx>
      <c:valAx>
        <c:axId val="798905680"/>
        <c:scaling>
          <c:orientation val="minMax"/>
          <c:max val="1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0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Access Service - Productivity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Charts!$BQ$2</c:f>
              <c:strCache>
                <c:ptCount val="1"/>
                <c:pt idx="0">
                  <c:v>Productivity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Charts!$BQ$3:$BQ$14</c:f>
              <c:numCache>
                <c:formatCode>0.00</c:formatCode>
                <c:ptCount val="12"/>
                <c:pt idx="0">
                  <c:v>2.2687140669999999</c:v>
                </c:pt>
                <c:pt idx="1">
                  <c:v>2.2711732530000002</c:v>
                </c:pt>
                <c:pt idx="2">
                  <c:v>2.3138199899999998</c:v>
                </c:pt>
                <c:pt idx="3">
                  <c:v>2.2538766529999998</c:v>
                </c:pt>
                <c:pt idx="4">
                  <c:v>2.1946155959999998</c:v>
                </c:pt>
                <c:pt idx="5">
                  <c:v>2.161580281</c:v>
                </c:pt>
                <c:pt idx="6">
                  <c:v>2.1216361350000001</c:v>
                </c:pt>
                <c:pt idx="7">
                  <c:v>2.185536258</c:v>
                </c:pt>
                <c:pt idx="8">
                  <c:v>2.25</c:v>
                </c:pt>
                <c:pt idx="9">
                  <c:v>2.2200000000000002</c:v>
                </c:pt>
                <c:pt idx="10">
                  <c:v>2.17</c:v>
                </c:pt>
                <c:pt idx="11">
                  <c:v>2.1800000000000002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88905456"/>
        <c:axId val="788915856"/>
      </c:barChart>
      <c:lineChart>
        <c:grouping val="standard"/>
        <c:varyColors val="0"/>
        <c:ser>
          <c:idx val="1"/>
          <c:order val="1"/>
          <c:tx>
            <c:strRef>
              <c:f>Charts!$BR$2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Charts!$BR$3:$BR$14</c:f>
              <c:numCache>
                <c:formatCode>General</c:formatCode>
                <c:ptCount val="12"/>
                <c:pt idx="0">
                  <c:v>2.2000000000000002</c:v>
                </c:pt>
                <c:pt idx="1">
                  <c:v>2.2000000000000002</c:v>
                </c:pt>
                <c:pt idx="2">
                  <c:v>2.2000000000000002</c:v>
                </c:pt>
                <c:pt idx="3">
                  <c:v>2.2000000000000002</c:v>
                </c:pt>
                <c:pt idx="4">
                  <c:v>2.2000000000000002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2.2000000000000002</c:v>
                </c:pt>
                <c:pt idx="8">
                  <c:v>2.2000000000000002</c:v>
                </c:pt>
                <c:pt idx="9">
                  <c:v>2.2000000000000002</c:v>
                </c:pt>
                <c:pt idx="10">
                  <c:v>2.2000000000000002</c:v>
                </c:pt>
                <c:pt idx="11">
                  <c:v>2.2000000000000002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BF-4C13-BF79-A76E32F67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8905456"/>
        <c:axId val="788915856"/>
      </c:lineChart>
      <c:catAx>
        <c:axId val="78890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15856"/>
        <c:crosses val="autoZero"/>
        <c:auto val="1"/>
        <c:lblAlgn val="ctr"/>
        <c:lblOffset val="100"/>
        <c:noMultiLvlLbl val="0"/>
      </c:catAx>
      <c:valAx>
        <c:axId val="788915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890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Access Service - Cost Per Rider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Charts!$BS$2</c:f>
              <c:strCache>
                <c:ptCount val="1"/>
                <c:pt idx="0">
                  <c:v>Cost Per Rider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Charts!$BP$3:$BP$14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Charts!$BS$3:$BS$14</c:f>
              <c:numCache>
                <c:formatCode>"$"#,##0.00</c:formatCode>
                <c:ptCount val="12"/>
                <c:pt idx="0">
                  <c:v>43.54295192</c:v>
                </c:pt>
                <c:pt idx="1">
                  <c:v>66.881596029999997</c:v>
                </c:pt>
                <c:pt idx="2">
                  <c:v>43.291559380000002</c:v>
                </c:pt>
                <c:pt idx="3">
                  <c:v>47.791030339999999</c:v>
                </c:pt>
                <c:pt idx="4">
                  <c:v>46.75642843</c:v>
                </c:pt>
                <c:pt idx="5">
                  <c:v>48.742649290000003</c:v>
                </c:pt>
                <c:pt idx="6">
                  <c:v>54.915624110000003</c:v>
                </c:pt>
                <c:pt idx="7">
                  <c:v>53.897236720000002</c:v>
                </c:pt>
                <c:pt idx="8">
                  <c:v>49.56</c:v>
                </c:pt>
                <c:pt idx="9">
                  <c:v>54.87</c:v>
                </c:pt>
                <c:pt idx="10">
                  <c:v>55.31</c:v>
                </c:pt>
                <c:pt idx="11">
                  <c:v>58.03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96375200"/>
        <c:axId val="796376032"/>
      </c:barChart>
      <c:lineChart>
        <c:grouping val="standard"/>
        <c:varyColors val="0"/>
        <c:ser>
          <c:idx val="1"/>
          <c:order val="1"/>
          <c:tx>
            <c:strRef>
              <c:f>Charts!$BT$2</c:f>
              <c:strCache>
                <c:ptCount val="1"/>
                <c:pt idx="0">
                  <c:v>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Charts!$BP$3:$BP$14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Charts!$BT$3:$BT$14</c:f>
              <c:numCache>
                <c:formatCode>"$"#,##0.00</c:formatCode>
                <c:ptCount val="12"/>
                <c:pt idx="0">
                  <c:v>55</c:v>
                </c:pt>
                <c:pt idx="1">
                  <c:v>55</c:v>
                </c:pt>
                <c:pt idx="2">
                  <c:v>55</c:v>
                </c:pt>
                <c:pt idx="3">
                  <c:v>55</c:v>
                </c:pt>
                <c:pt idx="4">
                  <c:v>55</c:v>
                </c:pt>
                <c:pt idx="5">
                  <c:v>55</c:v>
                </c:pt>
                <c:pt idx="6">
                  <c:v>55</c:v>
                </c:pt>
                <c:pt idx="7">
                  <c:v>55</c:v>
                </c:pt>
                <c:pt idx="8">
                  <c:v>55</c:v>
                </c:pt>
                <c:pt idx="9">
                  <c:v>55</c:v>
                </c:pt>
                <c:pt idx="10">
                  <c:v>55</c:v>
                </c:pt>
                <c:pt idx="11">
                  <c:v>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5A8-4A9C-BD51-4782E468B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96375200"/>
        <c:axId val="796376032"/>
      </c:lineChart>
      <c:catAx>
        <c:axId val="796375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6032"/>
        <c:crosses val="autoZero"/>
        <c:auto val="1"/>
        <c:lblAlgn val="ctr"/>
        <c:lblOffset val="100"/>
        <c:noMultiLvlLbl val="0"/>
      </c:catAx>
      <c:valAx>
        <c:axId val="79637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6375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May 2023 CPS Ridership by Day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Data!$AX$2</c:f>
              <c:strCache>
                <c:ptCount val="1"/>
                <c:pt idx="0">
                  <c:v>CPS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numRef>
              <c:f>Data!$AV$3:$AV$33</c:f>
              <c:numCache>
                <c:formatCode>m/d/yyyy</c:formatCode>
                <c:ptCount val="31"/>
                <c:pt idx="0">
                  <c:v>45047</c:v>
                </c:pt>
                <c:pt idx="1">
                  <c:v>45048</c:v>
                </c:pt>
                <c:pt idx="2">
                  <c:v>45049</c:v>
                </c:pt>
                <c:pt idx="3">
                  <c:v>45050</c:v>
                </c:pt>
                <c:pt idx="4">
                  <c:v>45051</c:v>
                </c:pt>
                <c:pt idx="5">
                  <c:v>45052</c:v>
                </c:pt>
                <c:pt idx="6">
                  <c:v>45053</c:v>
                </c:pt>
                <c:pt idx="7">
                  <c:v>45054</c:v>
                </c:pt>
                <c:pt idx="8">
                  <c:v>45055</c:v>
                </c:pt>
                <c:pt idx="9">
                  <c:v>45056</c:v>
                </c:pt>
                <c:pt idx="10">
                  <c:v>45057</c:v>
                </c:pt>
                <c:pt idx="11">
                  <c:v>45058</c:v>
                </c:pt>
                <c:pt idx="12">
                  <c:v>45059</c:v>
                </c:pt>
                <c:pt idx="13">
                  <c:v>45060</c:v>
                </c:pt>
                <c:pt idx="14">
                  <c:v>45061</c:v>
                </c:pt>
                <c:pt idx="15">
                  <c:v>45062</c:v>
                </c:pt>
                <c:pt idx="16">
                  <c:v>45063</c:v>
                </c:pt>
                <c:pt idx="17">
                  <c:v>45064</c:v>
                </c:pt>
                <c:pt idx="18">
                  <c:v>45065</c:v>
                </c:pt>
                <c:pt idx="19">
                  <c:v>45066</c:v>
                </c:pt>
                <c:pt idx="20">
                  <c:v>45067</c:v>
                </c:pt>
                <c:pt idx="21">
                  <c:v>45068</c:v>
                </c:pt>
                <c:pt idx="22">
                  <c:v>45069</c:v>
                </c:pt>
                <c:pt idx="23">
                  <c:v>45070</c:v>
                </c:pt>
                <c:pt idx="24">
                  <c:v>45071</c:v>
                </c:pt>
                <c:pt idx="25">
                  <c:v>45072</c:v>
                </c:pt>
                <c:pt idx="26">
                  <c:v>45073</c:v>
                </c:pt>
                <c:pt idx="27">
                  <c:v>45074</c:v>
                </c:pt>
                <c:pt idx="28">
                  <c:v>45075</c:v>
                </c:pt>
                <c:pt idx="29">
                  <c:v>45076</c:v>
                </c:pt>
                <c:pt idx="30">
                  <c:v>45077</c:v>
                </c:pt>
              </c:numCache>
            </c:numRef>
          </c:cat>
          <c:val>
            <c:numRef>
              <c:f>Data!$AX$3:$AX$33</c:f>
              <c:numCache>
                <c:formatCode>#,##0</c:formatCode>
                <c:ptCount val="31"/>
                <c:pt idx="0">
                  <c:v>8176</c:v>
                </c:pt>
                <c:pt idx="1">
                  <c:v>8804</c:v>
                </c:pt>
                <c:pt idx="2">
                  <c:v>8668</c:v>
                </c:pt>
                <c:pt idx="3">
                  <c:v>8533</c:v>
                </c:pt>
                <c:pt idx="4">
                  <c:v>7435</c:v>
                </c:pt>
                <c:pt idx="5" formatCode="General">
                  <c:v>39</c:v>
                </c:pt>
                <c:pt idx="6" formatCode="General">
                  <c:v>0</c:v>
                </c:pt>
                <c:pt idx="7">
                  <c:v>7814</c:v>
                </c:pt>
                <c:pt idx="8">
                  <c:v>8451</c:v>
                </c:pt>
                <c:pt idx="9">
                  <c:v>8427</c:v>
                </c:pt>
                <c:pt idx="10">
                  <c:v>8236</c:v>
                </c:pt>
                <c:pt idx="11">
                  <c:v>6885</c:v>
                </c:pt>
                <c:pt idx="12" formatCode="General">
                  <c:v>30</c:v>
                </c:pt>
                <c:pt idx="13" formatCode="General">
                  <c:v>1</c:v>
                </c:pt>
                <c:pt idx="14">
                  <c:v>6988</c:v>
                </c:pt>
                <c:pt idx="15">
                  <c:v>7719</c:v>
                </c:pt>
                <c:pt idx="16">
                  <c:v>7692</c:v>
                </c:pt>
                <c:pt idx="17">
                  <c:v>7312</c:v>
                </c:pt>
                <c:pt idx="18">
                  <c:v>6153</c:v>
                </c:pt>
                <c:pt idx="19" formatCode="General">
                  <c:v>14</c:v>
                </c:pt>
                <c:pt idx="20" formatCode="General">
                  <c:v>0</c:v>
                </c:pt>
                <c:pt idx="21">
                  <c:v>6641</c:v>
                </c:pt>
                <c:pt idx="22">
                  <c:v>6539</c:v>
                </c:pt>
                <c:pt idx="23">
                  <c:v>6292</c:v>
                </c:pt>
                <c:pt idx="24" formatCode="General">
                  <c:v>405</c:v>
                </c:pt>
                <c:pt idx="25" formatCode="General">
                  <c:v>81</c:v>
                </c:pt>
                <c:pt idx="26" formatCode="General">
                  <c:v>21</c:v>
                </c:pt>
                <c:pt idx="27" formatCode="General">
                  <c:v>0</c:v>
                </c:pt>
                <c:pt idx="28" formatCode="General">
                  <c:v>42</c:v>
                </c:pt>
                <c:pt idx="29" formatCode="General">
                  <c:v>96</c:v>
                </c:pt>
                <c:pt idx="30" formatCode="General">
                  <c:v>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B3-472D-81C1-BDACC12581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800340560"/>
        <c:axId val="800350960"/>
      </c:barChart>
      <c:dateAx>
        <c:axId val="80034056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50960"/>
        <c:crosses val="autoZero"/>
        <c:auto val="1"/>
        <c:lblOffset val="100"/>
        <c:baseTimeUnit val="days"/>
      </c:dateAx>
      <c:valAx>
        <c:axId val="800350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340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On-Time Performance</a:t>
            </a:r>
            <a:r>
              <a:rPr lang="en-US" sz="1600" baseline="0" dirty="0"/>
              <a:t> - Local</a:t>
            </a:r>
            <a:endParaRPr lang="en-US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Data!$BM$3</c:f>
              <c:strCache>
                <c:ptCount val="1"/>
                <c:pt idx="0">
                  <c:v>Local OTP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20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8048-4660-AEB7-C7BE17D16C3C}"/>
              </c:ext>
            </c:extLst>
          </c:dPt>
          <c:dPt>
            <c:idx val="22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5206-4592-B046-7E65D1E5454E}"/>
              </c:ext>
            </c:extLst>
          </c:dPt>
          <c:cat>
            <c:strRef>
              <c:f>Data!$BL$4:$BL$33</c:f>
              <c:strCache>
                <c:ptCount val="30"/>
                <c:pt idx="0">
                  <c:v>37</c:v>
                </c:pt>
                <c:pt idx="1">
                  <c:v>31</c:v>
                </c:pt>
                <c:pt idx="2">
                  <c:v>1</c:v>
                </c:pt>
                <c:pt idx="3">
                  <c:v>16</c:v>
                </c:pt>
                <c:pt idx="4">
                  <c:v>50</c:v>
                </c:pt>
                <c:pt idx="5">
                  <c:v>32</c:v>
                </c:pt>
                <c:pt idx="6">
                  <c:v>5</c:v>
                </c:pt>
                <c:pt idx="7">
                  <c:v>49</c:v>
                </c:pt>
                <c:pt idx="8">
                  <c:v>6</c:v>
                </c:pt>
                <c:pt idx="9">
                  <c:v>85</c:v>
                </c:pt>
                <c:pt idx="10">
                  <c:v>24</c:v>
                </c:pt>
                <c:pt idx="11">
                  <c:v>67</c:v>
                </c:pt>
                <c:pt idx="12">
                  <c:v>41</c:v>
                </c:pt>
                <c:pt idx="13">
                  <c:v>64</c:v>
                </c:pt>
                <c:pt idx="14">
                  <c:v>65</c:v>
                </c:pt>
                <c:pt idx="15">
                  <c:v>51</c:v>
                </c:pt>
                <c:pt idx="16">
                  <c:v>21</c:v>
                </c:pt>
                <c:pt idx="17">
                  <c:v>4</c:v>
                </c:pt>
                <c:pt idx="18">
                  <c:v>17</c:v>
                </c:pt>
                <c:pt idx="19">
                  <c:v>90</c:v>
                </c:pt>
                <c:pt idx="20">
                  <c:v>20</c:v>
                </c:pt>
                <c:pt idx="21">
                  <c:v>28</c:v>
                </c:pt>
                <c:pt idx="22">
                  <c:v>Avg</c:v>
                </c:pt>
                <c:pt idx="23">
                  <c:v>11</c:v>
                </c:pt>
                <c:pt idx="24">
                  <c:v>78</c:v>
                </c:pt>
                <c:pt idx="25">
                  <c:v>33</c:v>
                </c:pt>
                <c:pt idx="26">
                  <c:v>19</c:v>
                </c:pt>
                <c:pt idx="27">
                  <c:v>27</c:v>
                </c:pt>
                <c:pt idx="28">
                  <c:v>43</c:v>
                </c:pt>
                <c:pt idx="29">
                  <c:v>46</c:v>
                </c:pt>
              </c:strCache>
            </c:strRef>
          </c:cat>
          <c:val>
            <c:numRef>
              <c:f>Data!$BM$4:$BM$33</c:f>
              <c:numCache>
                <c:formatCode>0.0%</c:formatCode>
                <c:ptCount val="30"/>
                <c:pt idx="0">
                  <c:v>0.87</c:v>
                </c:pt>
                <c:pt idx="1">
                  <c:v>0.85799999999999998</c:v>
                </c:pt>
                <c:pt idx="2">
                  <c:v>0.84499999999999997</c:v>
                </c:pt>
                <c:pt idx="3">
                  <c:v>0.83699999999999997</c:v>
                </c:pt>
                <c:pt idx="4">
                  <c:v>0.83099999999999996</c:v>
                </c:pt>
                <c:pt idx="5">
                  <c:v>0.82399999999999995</c:v>
                </c:pt>
                <c:pt idx="6">
                  <c:v>0.82099999999999995</c:v>
                </c:pt>
                <c:pt idx="7">
                  <c:v>0.82099999999999995</c:v>
                </c:pt>
                <c:pt idx="8">
                  <c:v>0.81799999999999995</c:v>
                </c:pt>
                <c:pt idx="9">
                  <c:v>0.81100000000000005</c:v>
                </c:pt>
                <c:pt idx="10">
                  <c:v>0.81</c:v>
                </c:pt>
                <c:pt idx="11">
                  <c:v>0.80900000000000005</c:v>
                </c:pt>
                <c:pt idx="12">
                  <c:v>0.80400000000000005</c:v>
                </c:pt>
                <c:pt idx="13">
                  <c:v>0.80300000000000005</c:v>
                </c:pt>
                <c:pt idx="14">
                  <c:v>0.79900000000000004</c:v>
                </c:pt>
                <c:pt idx="15">
                  <c:v>0.79800000000000004</c:v>
                </c:pt>
                <c:pt idx="16">
                  <c:v>0.79100000000000004</c:v>
                </c:pt>
                <c:pt idx="17">
                  <c:v>0.78800000000000003</c:v>
                </c:pt>
                <c:pt idx="18">
                  <c:v>0.78600000000000003</c:v>
                </c:pt>
                <c:pt idx="19">
                  <c:v>0.78200000000000003</c:v>
                </c:pt>
                <c:pt idx="20">
                  <c:v>0.77900000000000003</c:v>
                </c:pt>
                <c:pt idx="21">
                  <c:v>0.77500000000000002</c:v>
                </c:pt>
                <c:pt idx="22">
                  <c:v>0.77300000000000002</c:v>
                </c:pt>
                <c:pt idx="23">
                  <c:v>0.75800000000000001</c:v>
                </c:pt>
                <c:pt idx="24">
                  <c:v>0.75700000000000001</c:v>
                </c:pt>
                <c:pt idx="25">
                  <c:v>0.749</c:v>
                </c:pt>
                <c:pt idx="26">
                  <c:v>0.74099999999999999</c:v>
                </c:pt>
                <c:pt idx="27">
                  <c:v>0.73199999999999998</c:v>
                </c:pt>
                <c:pt idx="28">
                  <c:v>0.64</c:v>
                </c:pt>
                <c:pt idx="29">
                  <c:v>0.60299999999999998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48-4660-AEB7-C7BE17D16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25372880"/>
        <c:axId val="725368304"/>
      </c:barChart>
      <c:lineChart>
        <c:grouping val="standard"/>
        <c:varyColors val="0"/>
        <c:ser>
          <c:idx val="2"/>
          <c:order val="1"/>
          <c:tx>
            <c:strRef>
              <c:f>Data!$BN$3</c:f>
              <c:strCache>
                <c:ptCount val="1"/>
                <c:pt idx="0">
                  <c:v>Local 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Data!$BL$4:$BL$33</c:f>
              <c:strCache>
                <c:ptCount val="30"/>
                <c:pt idx="0">
                  <c:v>37</c:v>
                </c:pt>
                <c:pt idx="1">
                  <c:v>31</c:v>
                </c:pt>
                <c:pt idx="2">
                  <c:v>1</c:v>
                </c:pt>
                <c:pt idx="3">
                  <c:v>16</c:v>
                </c:pt>
                <c:pt idx="4">
                  <c:v>50</c:v>
                </c:pt>
                <c:pt idx="5">
                  <c:v>32</c:v>
                </c:pt>
                <c:pt idx="6">
                  <c:v>5</c:v>
                </c:pt>
                <c:pt idx="7">
                  <c:v>49</c:v>
                </c:pt>
                <c:pt idx="8">
                  <c:v>6</c:v>
                </c:pt>
                <c:pt idx="9">
                  <c:v>85</c:v>
                </c:pt>
                <c:pt idx="10">
                  <c:v>24</c:v>
                </c:pt>
                <c:pt idx="11">
                  <c:v>67</c:v>
                </c:pt>
                <c:pt idx="12">
                  <c:v>41</c:v>
                </c:pt>
                <c:pt idx="13">
                  <c:v>64</c:v>
                </c:pt>
                <c:pt idx="14">
                  <c:v>65</c:v>
                </c:pt>
                <c:pt idx="15">
                  <c:v>51</c:v>
                </c:pt>
                <c:pt idx="16">
                  <c:v>21</c:v>
                </c:pt>
                <c:pt idx="17">
                  <c:v>4</c:v>
                </c:pt>
                <c:pt idx="18">
                  <c:v>17</c:v>
                </c:pt>
                <c:pt idx="19">
                  <c:v>90</c:v>
                </c:pt>
                <c:pt idx="20">
                  <c:v>20</c:v>
                </c:pt>
                <c:pt idx="21">
                  <c:v>28</c:v>
                </c:pt>
                <c:pt idx="22">
                  <c:v>Avg</c:v>
                </c:pt>
                <c:pt idx="23">
                  <c:v>11</c:v>
                </c:pt>
                <c:pt idx="24">
                  <c:v>78</c:v>
                </c:pt>
                <c:pt idx="25">
                  <c:v>33</c:v>
                </c:pt>
                <c:pt idx="26">
                  <c:v>19</c:v>
                </c:pt>
                <c:pt idx="27">
                  <c:v>27</c:v>
                </c:pt>
                <c:pt idx="28">
                  <c:v>43</c:v>
                </c:pt>
                <c:pt idx="29">
                  <c:v>46</c:v>
                </c:pt>
              </c:strCache>
            </c:strRef>
          </c:cat>
          <c:val>
            <c:numRef>
              <c:f>Data!$BN$4:$BN$33</c:f>
              <c:numCache>
                <c:formatCode>0.0%</c:formatCode>
                <c:ptCount val="30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>
                  <c:v>0.85</c:v>
                </c:pt>
                <c:pt idx="16">
                  <c:v>0.85</c:v>
                </c:pt>
                <c:pt idx="17">
                  <c:v>0.85</c:v>
                </c:pt>
                <c:pt idx="18">
                  <c:v>0.85</c:v>
                </c:pt>
                <c:pt idx="19">
                  <c:v>0.85</c:v>
                </c:pt>
                <c:pt idx="20">
                  <c:v>0.85</c:v>
                </c:pt>
                <c:pt idx="21">
                  <c:v>0.85</c:v>
                </c:pt>
                <c:pt idx="22">
                  <c:v>0.85</c:v>
                </c:pt>
                <c:pt idx="23">
                  <c:v>0.85</c:v>
                </c:pt>
                <c:pt idx="24">
                  <c:v>0.85</c:v>
                </c:pt>
                <c:pt idx="25">
                  <c:v>0.85</c:v>
                </c:pt>
                <c:pt idx="26">
                  <c:v>0.85</c:v>
                </c:pt>
                <c:pt idx="27">
                  <c:v>0.85</c:v>
                </c:pt>
                <c:pt idx="28">
                  <c:v>0.85</c:v>
                </c:pt>
                <c:pt idx="29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048-4660-AEB7-C7BE17D16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5372880"/>
        <c:axId val="725368304"/>
      </c:lineChart>
      <c:catAx>
        <c:axId val="725372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68304"/>
        <c:crosses val="autoZero"/>
        <c:auto val="1"/>
        <c:lblAlgn val="ctr"/>
        <c:lblOffset val="100"/>
        <c:noMultiLvlLbl val="0"/>
      </c:catAx>
      <c:valAx>
        <c:axId val="72536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372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On-Time Performance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Data!$CC$3</c:f>
              <c:strCache>
                <c:ptCount val="1"/>
                <c:pt idx="0">
                  <c:v>OTP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10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4-4E71-4845-B62C-D18BE2BB4C1B}"/>
              </c:ext>
            </c:extLst>
          </c:dPt>
          <c:dPt>
            <c:idx val="11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5E54-4BA3-8C55-E3D63F9727C6}"/>
              </c:ext>
            </c:extLst>
          </c:dPt>
          <c:dPt>
            <c:idx val="12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5F1-4161-885A-F89F7A5BE94F}"/>
              </c:ext>
            </c:extLst>
          </c:dPt>
          <c:cat>
            <c:strRef>
              <c:f>Data!$CB$4:$CB$21</c:f>
              <c:strCache>
                <c:ptCount val="18"/>
                <c:pt idx="0">
                  <c:v>75</c:v>
                </c:pt>
                <c:pt idx="1">
                  <c:v>82</c:v>
                </c:pt>
                <c:pt idx="2">
                  <c:v>77</c:v>
                </c:pt>
                <c:pt idx="3">
                  <c:v>25</c:v>
                </c:pt>
                <c:pt idx="4">
                  <c:v>40</c:v>
                </c:pt>
                <c:pt idx="5">
                  <c:v>29</c:v>
                </c:pt>
                <c:pt idx="6">
                  <c:v>38</c:v>
                </c:pt>
                <c:pt idx="7">
                  <c:v>81</c:v>
                </c:pt>
                <c:pt idx="8">
                  <c:v>2</c:v>
                </c:pt>
                <c:pt idx="9">
                  <c:v>74</c:v>
                </c:pt>
                <c:pt idx="10">
                  <c:v>Avg</c:v>
                </c:pt>
                <c:pt idx="11">
                  <c:v>52</c:v>
                </c:pt>
                <c:pt idx="12">
                  <c:v>42</c:v>
                </c:pt>
                <c:pt idx="13">
                  <c:v>3</c:v>
                </c:pt>
                <c:pt idx="14">
                  <c:v>12</c:v>
                </c:pt>
                <c:pt idx="15">
                  <c:v>30</c:v>
                </c:pt>
                <c:pt idx="16">
                  <c:v>23</c:v>
                </c:pt>
                <c:pt idx="17">
                  <c:v>71</c:v>
                </c:pt>
              </c:strCache>
            </c:strRef>
          </c:cat>
          <c:val>
            <c:numRef>
              <c:f>Data!$CC$4:$CC$21</c:f>
              <c:numCache>
                <c:formatCode>0.0%</c:formatCode>
                <c:ptCount val="18"/>
                <c:pt idx="0">
                  <c:v>0.90900000000000003</c:v>
                </c:pt>
                <c:pt idx="1">
                  <c:v>0.88100000000000001</c:v>
                </c:pt>
                <c:pt idx="2">
                  <c:v>0.877</c:v>
                </c:pt>
                <c:pt idx="3">
                  <c:v>0.871</c:v>
                </c:pt>
                <c:pt idx="4">
                  <c:v>0.86899999999999999</c:v>
                </c:pt>
                <c:pt idx="5">
                  <c:v>0.85299999999999998</c:v>
                </c:pt>
                <c:pt idx="6">
                  <c:v>0.84399999999999997</c:v>
                </c:pt>
                <c:pt idx="7">
                  <c:v>0.82599999999999996</c:v>
                </c:pt>
                <c:pt idx="8">
                  <c:v>0.82</c:v>
                </c:pt>
                <c:pt idx="9">
                  <c:v>0.80100000000000005</c:v>
                </c:pt>
                <c:pt idx="10">
                  <c:v>0.79800000000000004</c:v>
                </c:pt>
                <c:pt idx="11">
                  <c:v>0.78500000000000003</c:v>
                </c:pt>
                <c:pt idx="12">
                  <c:v>0.76800000000000002</c:v>
                </c:pt>
                <c:pt idx="13">
                  <c:v>0.748</c:v>
                </c:pt>
                <c:pt idx="14">
                  <c:v>0.746</c:v>
                </c:pt>
                <c:pt idx="15">
                  <c:v>0.72599999999999998</c:v>
                </c:pt>
                <c:pt idx="16">
                  <c:v>0.69099999999999995</c:v>
                </c:pt>
                <c:pt idx="17">
                  <c:v>0.69099999999999995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54-4BA3-8C55-E3D63F972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830868592"/>
        <c:axId val="830876080"/>
      </c:barChart>
      <c:lineChart>
        <c:grouping val="standard"/>
        <c:varyColors val="0"/>
        <c:ser>
          <c:idx val="2"/>
          <c:order val="1"/>
          <c:tx>
            <c:strRef>
              <c:f>Data!$CD$3</c:f>
              <c:strCache>
                <c:ptCount val="1"/>
                <c:pt idx="0">
                  <c:v>Express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Data!$CB$4:$CB$21</c:f>
              <c:strCache>
                <c:ptCount val="18"/>
                <c:pt idx="0">
                  <c:v>75</c:v>
                </c:pt>
                <c:pt idx="1">
                  <c:v>82</c:v>
                </c:pt>
                <c:pt idx="2">
                  <c:v>77</c:v>
                </c:pt>
                <c:pt idx="3">
                  <c:v>25</c:v>
                </c:pt>
                <c:pt idx="4">
                  <c:v>40</c:v>
                </c:pt>
                <c:pt idx="5">
                  <c:v>29</c:v>
                </c:pt>
                <c:pt idx="6">
                  <c:v>38</c:v>
                </c:pt>
                <c:pt idx="7">
                  <c:v>81</c:v>
                </c:pt>
                <c:pt idx="8">
                  <c:v>2</c:v>
                </c:pt>
                <c:pt idx="9">
                  <c:v>74</c:v>
                </c:pt>
                <c:pt idx="10">
                  <c:v>Avg</c:v>
                </c:pt>
                <c:pt idx="11">
                  <c:v>52</c:v>
                </c:pt>
                <c:pt idx="12">
                  <c:v>42</c:v>
                </c:pt>
                <c:pt idx="13">
                  <c:v>3</c:v>
                </c:pt>
                <c:pt idx="14">
                  <c:v>12</c:v>
                </c:pt>
                <c:pt idx="15">
                  <c:v>30</c:v>
                </c:pt>
                <c:pt idx="16">
                  <c:v>23</c:v>
                </c:pt>
                <c:pt idx="17">
                  <c:v>71</c:v>
                </c:pt>
              </c:strCache>
            </c:strRef>
          </c:cat>
          <c:val>
            <c:numRef>
              <c:f>Data!$CD$4:$CD$21</c:f>
              <c:numCache>
                <c:formatCode>0%</c:formatCode>
                <c:ptCount val="18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  <c:pt idx="12">
                  <c:v>0.85</c:v>
                </c:pt>
                <c:pt idx="13">
                  <c:v>0.85</c:v>
                </c:pt>
                <c:pt idx="14">
                  <c:v>0.85</c:v>
                </c:pt>
                <c:pt idx="15">
                  <c:v>0.85</c:v>
                </c:pt>
                <c:pt idx="16">
                  <c:v>0.85</c:v>
                </c:pt>
                <c:pt idx="17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E54-4BA3-8C55-E3D63F972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0868592"/>
        <c:axId val="830876080"/>
      </c:lineChart>
      <c:catAx>
        <c:axId val="830868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876080"/>
        <c:crosses val="autoZero"/>
        <c:auto val="1"/>
        <c:lblAlgn val="ctr"/>
        <c:lblOffset val="100"/>
        <c:noMultiLvlLbl val="0"/>
      </c:catAx>
      <c:valAx>
        <c:axId val="83087608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868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Fixed Route Ridership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Charts!$K$2</c:f>
              <c:strCache>
                <c:ptCount val="1"/>
                <c:pt idx="0">
                  <c:v>Ridership</c:v>
                </c:pt>
              </c:strCache>
            </c:strRef>
          </c:tx>
          <c:spPr>
            <a:ln w="114300" cap="rnd">
              <a:solidFill>
                <a:schemeClr val="accent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Charts!$J$3:$J$51</c:f>
              <c:strCache>
                <c:ptCount val="49"/>
                <c:pt idx="0">
                  <c:v>May 19</c:v>
                </c:pt>
                <c:pt idx="1">
                  <c:v>Jun 19</c:v>
                </c:pt>
                <c:pt idx="2">
                  <c:v>Jul 19</c:v>
                </c:pt>
                <c:pt idx="3">
                  <c:v>Aug 19</c:v>
                </c:pt>
                <c:pt idx="4">
                  <c:v>Sep 19</c:v>
                </c:pt>
                <c:pt idx="5">
                  <c:v>Oct 19</c:v>
                </c:pt>
                <c:pt idx="6">
                  <c:v>Nov 19</c:v>
                </c:pt>
                <c:pt idx="7">
                  <c:v>Dec 19</c:v>
                </c:pt>
                <c:pt idx="8">
                  <c:v>Jan 20</c:v>
                </c:pt>
                <c:pt idx="9">
                  <c:v>Feb 20</c:v>
                </c:pt>
                <c:pt idx="10">
                  <c:v>Mar 20</c:v>
                </c:pt>
                <c:pt idx="11">
                  <c:v>Apr 20</c:v>
                </c:pt>
                <c:pt idx="12">
                  <c:v>May 20</c:v>
                </c:pt>
                <c:pt idx="13">
                  <c:v>Jun 20</c:v>
                </c:pt>
                <c:pt idx="14">
                  <c:v>Jul 20</c:v>
                </c:pt>
                <c:pt idx="15">
                  <c:v>Aug 20</c:v>
                </c:pt>
                <c:pt idx="16">
                  <c:v>Sep 20</c:v>
                </c:pt>
                <c:pt idx="17">
                  <c:v>Oct 20</c:v>
                </c:pt>
                <c:pt idx="18">
                  <c:v>Nov 20</c:v>
                </c:pt>
                <c:pt idx="19">
                  <c:v>Dec 20</c:v>
                </c:pt>
                <c:pt idx="20">
                  <c:v>Jan 21</c:v>
                </c:pt>
                <c:pt idx="21">
                  <c:v>Feb 21</c:v>
                </c:pt>
                <c:pt idx="22">
                  <c:v>Mar 21</c:v>
                </c:pt>
                <c:pt idx="23">
                  <c:v>Apr 21</c:v>
                </c:pt>
                <c:pt idx="24">
                  <c:v>May 21</c:v>
                </c:pt>
                <c:pt idx="25">
                  <c:v>Jun 21</c:v>
                </c:pt>
                <c:pt idx="26">
                  <c:v>Jul 21</c:v>
                </c:pt>
                <c:pt idx="27">
                  <c:v>Aug 21</c:v>
                </c:pt>
                <c:pt idx="28">
                  <c:v>Sep 21</c:v>
                </c:pt>
                <c:pt idx="29">
                  <c:v>Oct 21</c:v>
                </c:pt>
                <c:pt idx="30">
                  <c:v>Nov 21</c:v>
                </c:pt>
                <c:pt idx="31">
                  <c:v>Dec 21</c:v>
                </c:pt>
                <c:pt idx="32">
                  <c:v>Jan 22</c:v>
                </c:pt>
                <c:pt idx="33">
                  <c:v>Feb 22</c:v>
                </c:pt>
                <c:pt idx="34">
                  <c:v>Mar 22</c:v>
                </c:pt>
                <c:pt idx="35">
                  <c:v>Apr 22</c:v>
                </c:pt>
                <c:pt idx="36">
                  <c:v>May 22</c:v>
                </c:pt>
                <c:pt idx="37">
                  <c:v>Jun 22</c:v>
                </c:pt>
                <c:pt idx="38">
                  <c:v>Jul 22</c:v>
                </c:pt>
                <c:pt idx="39">
                  <c:v>Aug 22</c:v>
                </c:pt>
                <c:pt idx="40">
                  <c:v>Sep 22</c:v>
                </c:pt>
                <c:pt idx="41">
                  <c:v>Oct 22</c:v>
                </c:pt>
                <c:pt idx="42">
                  <c:v>Nov 22</c:v>
                </c:pt>
                <c:pt idx="43">
                  <c:v>Dec 22</c:v>
                </c:pt>
                <c:pt idx="44">
                  <c:v>Jan 23</c:v>
                </c:pt>
                <c:pt idx="45">
                  <c:v>Feb 23</c:v>
                </c:pt>
                <c:pt idx="46">
                  <c:v>Mar 23</c:v>
                </c:pt>
                <c:pt idx="47">
                  <c:v>Apr 23</c:v>
                </c:pt>
                <c:pt idx="48">
                  <c:v>May 23</c:v>
                </c:pt>
              </c:strCache>
            </c:strRef>
          </c:cat>
          <c:val>
            <c:numRef>
              <c:f>Charts!$K$3:$K$51</c:f>
              <c:numCache>
                <c:formatCode>#,##0</c:formatCode>
                <c:ptCount val="49"/>
                <c:pt idx="0">
                  <c:v>1148250</c:v>
                </c:pt>
                <c:pt idx="1">
                  <c:v>965109</c:v>
                </c:pt>
                <c:pt idx="2">
                  <c:v>985794</c:v>
                </c:pt>
                <c:pt idx="3">
                  <c:v>1134542</c:v>
                </c:pt>
                <c:pt idx="4">
                  <c:v>1218062</c:v>
                </c:pt>
                <c:pt idx="5">
                  <c:v>1321033</c:v>
                </c:pt>
                <c:pt idx="6">
                  <c:v>1058780</c:v>
                </c:pt>
                <c:pt idx="7">
                  <c:v>1027712</c:v>
                </c:pt>
                <c:pt idx="8">
                  <c:v>1115678</c:v>
                </c:pt>
                <c:pt idx="9">
                  <c:v>1036730</c:v>
                </c:pt>
                <c:pt idx="10">
                  <c:v>779515</c:v>
                </c:pt>
                <c:pt idx="11">
                  <c:v>376100</c:v>
                </c:pt>
                <c:pt idx="12">
                  <c:v>389841</c:v>
                </c:pt>
                <c:pt idx="13">
                  <c:v>475621</c:v>
                </c:pt>
                <c:pt idx="14">
                  <c:v>517128</c:v>
                </c:pt>
                <c:pt idx="15">
                  <c:v>518528</c:v>
                </c:pt>
                <c:pt idx="16">
                  <c:v>540459</c:v>
                </c:pt>
                <c:pt idx="17">
                  <c:v>574209</c:v>
                </c:pt>
                <c:pt idx="18">
                  <c:v>510662</c:v>
                </c:pt>
                <c:pt idx="19">
                  <c:v>478704</c:v>
                </c:pt>
                <c:pt idx="20">
                  <c:v>464119</c:v>
                </c:pt>
                <c:pt idx="21">
                  <c:v>425977</c:v>
                </c:pt>
                <c:pt idx="22">
                  <c:v>572568</c:v>
                </c:pt>
                <c:pt idx="23">
                  <c:v>638120</c:v>
                </c:pt>
                <c:pt idx="24">
                  <c:v>614347</c:v>
                </c:pt>
                <c:pt idx="25">
                  <c:v>577044</c:v>
                </c:pt>
                <c:pt idx="26">
                  <c:v>585541</c:v>
                </c:pt>
                <c:pt idx="27">
                  <c:v>614815</c:v>
                </c:pt>
                <c:pt idx="28">
                  <c:v>777806</c:v>
                </c:pt>
                <c:pt idx="29">
                  <c:v>812689</c:v>
                </c:pt>
                <c:pt idx="30">
                  <c:v>744776</c:v>
                </c:pt>
                <c:pt idx="31">
                  <c:v>680724</c:v>
                </c:pt>
                <c:pt idx="32">
                  <c:v>614029</c:v>
                </c:pt>
                <c:pt idx="33">
                  <c:v>655187</c:v>
                </c:pt>
                <c:pt idx="34">
                  <c:v>775690</c:v>
                </c:pt>
                <c:pt idx="35">
                  <c:v>819442</c:v>
                </c:pt>
                <c:pt idx="36">
                  <c:v>845100</c:v>
                </c:pt>
                <c:pt idx="37">
                  <c:v>755760</c:v>
                </c:pt>
                <c:pt idx="38">
                  <c:v>767656</c:v>
                </c:pt>
                <c:pt idx="39">
                  <c:v>853621</c:v>
                </c:pt>
                <c:pt idx="40">
                  <c:v>975050</c:v>
                </c:pt>
                <c:pt idx="41">
                  <c:v>986955</c:v>
                </c:pt>
                <c:pt idx="42">
                  <c:v>872393</c:v>
                </c:pt>
                <c:pt idx="43">
                  <c:v>756345</c:v>
                </c:pt>
                <c:pt idx="44">
                  <c:v>1028706</c:v>
                </c:pt>
                <c:pt idx="45">
                  <c:v>1003539.804</c:v>
                </c:pt>
                <c:pt idx="46">
                  <c:v>1062764</c:v>
                </c:pt>
                <c:pt idx="47">
                  <c:v>1114704</c:v>
                </c:pt>
                <c:pt idx="48">
                  <c:v>1146873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DA1E-4632-8595-5E7564501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1458416"/>
        <c:axId val="1441897200"/>
      </c:lineChart>
      <c:catAx>
        <c:axId val="177145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1897200"/>
        <c:crosses val="autoZero"/>
        <c:auto val="1"/>
        <c:lblAlgn val="ctr"/>
        <c:lblOffset val="100"/>
        <c:noMultiLvlLbl val="0"/>
      </c:catAx>
      <c:valAx>
        <c:axId val="1441897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7145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Data!$BU$3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7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13D9-47A4-8DB8-D48D3B5A5CE3}"/>
              </c:ext>
            </c:extLst>
          </c:dPt>
          <c:dPt>
            <c:idx val="8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3F19-4A3C-9AF2-ACEF37E5F708}"/>
              </c:ext>
            </c:extLst>
          </c:dPt>
          <c:cat>
            <c:strRef>
              <c:f>Data!$BT$4:$BT$21</c:f>
              <c:strCache>
                <c:ptCount val="18"/>
                <c:pt idx="0">
                  <c:v>38</c:v>
                </c:pt>
                <c:pt idx="1">
                  <c:v>74</c:v>
                </c:pt>
                <c:pt idx="2">
                  <c:v>40</c:v>
                </c:pt>
                <c:pt idx="3">
                  <c:v>42</c:v>
                </c:pt>
                <c:pt idx="4">
                  <c:v>3</c:v>
                </c:pt>
                <c:pt idx="5">
                  <c:v>71</c:v>
                </c:pt>
                <c:pt idx="6">
                  <c:v>30</c:v>
                </c:pt>
                <c:pt idx="7">
                  <c:v>2</c:v>
                </c:pt>
                <c:pt idx="8">
                  <c:v>Avg</c:v>
                </c:pt>
                <c:pt idx="9">
                  <c:v>77</c:v>
                </c:pt>
                <c:pt idx="10">
                  <c:v>12</c:v>
                </c:pt>
                <c:pt idx="11">
                  <c:v>29</c:v>
                </c:pt>
                <c:pt idx="12">
                  <c:v>75</c:v>
                </c:pt>
                <c:pt idx="13">
                  <c:v>81</c:v>
                </c:pt>
                <c:pt idx="14">
                  <c:v>52</c:v>
                </c:pt>
                <c:pt idx="15">
                  <c:v>23</c:v>
                </c:pt>
                <c:pt idx="16">
                  <c:v>82</c:v>
                </c:pt>
                <c:pt idx="17">
                  <c:v>25</c:v>
                </c:pt>
              </c:strCache>
            </c:strRef>
          </c:cat>
          <c:val>
            <c:numRef>
              <c:f>Data!$BU$4:$BU$21</c:f>
              <c:numCache>
                <c:formatCode>0.0</c:formatCode>
                <c:ptCount val="18"/>
                <c:pt idx="0">
                  <c:v>9.875</c:v>
                </c:pt>
                <c:pt idx="1">
                  <c:v>9.1818181818181817</c:v>
                </c:pt>
                <c:pt idx="2">
                  <c:v>9</c:v>
                </c:pt>
                <c:pt idx="3">
                  <c:v>8.3333333333333339</c:v>
                </c:pt>
                <c:pt idx="4">
                  <c:v>8</c:v>
                </c:pt>
                <c:pt idx="5">
                  <c:v>8</c:v>
                </c:pt>
                <c:pt idx="6">
                  <c:v>7.9411764705882355</c:v>
                </c:pt>
                <c:pt idx="7">
                  <c:v>7.7142857142857144</c:v>
                </c:pt>
                <c:pt idx="8">
                  <c:v>7.3517756047349456</c:v>
                </c:pt>
                <c:pt idx="9">
                  <c:v>7.083333333333333</c:v>
                </c:pt>
                <c:pt idx="10">
                  <c:v>6.5</c:v>
                </c:pt>
                <c:pt idx="11">
                  <c:v>6</c:v>
                </c:pt>
                <c:pt idx="12">
                  <c:v>6</c:v>
                </c:pt>
                <c:pt idx="13">
                  <c:v>6</c:v>
                </c:pt>
                <c:pt idx="14">
                  <c:v>5.833333333333333</c:v>
                </c:pt>
                <c:pt idx="15">
                  <c:v>5.666666666666667</c:v>
                </c:pt>
                <c:pt idx="16">
                  <c:v>5.2857142857142856</c:v>
                </c:pt>
                <c:pt idx="17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D9-47A4-8DB8-D48D3B5A5C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431213280"/>
        <c:axId val="431214112"/>
      </c:barChart>
      <c:lineChart>
        <c:grouping val="standard"/>
        <c:varyColors val="0"/>
        <c:ser>
          <c:idx val="2"/>
          <c:order val="1"/>
          <c:tx>
            <c:strRef>
              <c:f>Data!$BV$3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Data!$BT$4:$BT$21</c:f>
              <c:strCache>
                <c:ptCount val="18"/>
                <c:pt idx="0">
                  <c:v>38</c:v>
                </c:pt>
                <c:pt idx="1">
                  <c:v>74</c:v>
                </c:pt>
                <c:pt idx="2">
                  <c:v>40</c:v>
                </c:pt>
                <c:pt idx="3">
                  <c:v>42</c:v>
                </c:pt>
                <c:pt idx="4">
                  <c:v>3</c:v>
                </c:pt>
                <c:pt idx="5">
                  <c:v>71</c:v>
                </c:pt>
                <c:pt idx="6">
                  <c:v>30</c:v>
                </c:pt>
                <c:pt idx="7">
                  <c:v>2</c:v>
                </c:pt>
                <c:pt idx="8">
                  <c:v>Avg</c:v>
                </c:pt>
                <c:pt idx="9">
                  <c:v>77</c:v>
                </c:pt>
                <c:pt idx="10">
                  <c:v>12</c:v>
                </c:pt>
                <c:pt idx="11">
                  <c:v>29</c:v>
                </c:pt>
                <c:pt idx="12">
                  <c:v>75</c:v>
                </c:pt>
                <c:pt idx="13">
                  <c:v>81</c:v>
                </c:pt>
                <c:pt idx="14">
                  <c:v>52</c:v>
                </c:pt>
                <c:pt idx="15">
                  <c:v>23</c:v>
                </c:pt>
                <c:pt idx="16">
                  <c:v>82</c:v>
                </c:pt>
                <c:pt idx="17">
                  <c:v>25</c:v>
                </c:pt>
              </c:strCache>
            </c:strRef>
          </c:cat>
          <c:val>
            <c:numRef>
              <c:f>Data!$BV$4:$BV$21</c:f>
              <c:numCache>
                <c:formatCode>General</c:formatCode>
                <c:ptCount val="18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  <c:pt idx="12">
                  <c:v>11.4</c:v>
                </c:pt>
                <c:pt idx="13">
                  <c:v>11.4</c:v>
                </c:pt>
                <c:pt idx="14">
                  <c:v>11.4</c:v>
                </c:pt>
                <c:pt idx="15">
                  <c:v>11.4</c:v>
                </c:pt>
                <c:pt idx="16">
                  <c:v>11.4</c:v>
                </c:pt>
                <c:pt idx="17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3D9-47A4-8DB8-D48D3B5A5C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1213280"/>
        <c:axId val="431214112"/>
      </c:lineChart>
      <c:catAx>
        <c:axId val="43121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214112"/>
        <c:crosses val="autoZero"/>
        <c:auto val="1"/>
        <c:lblAlgn val="ctr"/>
        <c:lblOffset val="100"/>
        <c:noMultiLvlLbl val="0"/>
      </c:catAx>
      <c:valAx>
        <c:axId val="431214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21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Productivity - Local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Data!$BI$3</c:f>
              <c:strCache>
                <c:ptCount val="1"/>
                <c:pt idx="0">
                  <c:v>Productivity PPH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dPt>
            <c:idx val="11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4-4019-4794-B799-457A6C11B206}"/>
              </c:ext>
            </c:extLst>
          </c:dPt>
          <c:dPt>
            <c:idx val="12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C378-4595-A52E-7585B13F2819}"/>
              </c:ext>
            </c:extLst>
          </c:dPt>
          <c:cat>
            <c:strRef>
              <c:f>Data!$BH$4:$BH$33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37</c:v>
                </c:pt>
                <c:pt idx="4">
                  <c:v>43</c:v>
                </c:pt>
                <c:pt idx="5">
                  <c:v>17</c:v>
                </c:pt>
                <c:pt idx="6">
                  <c:v>64</c:v>
                </c:pt>
                <c:pt idx="7">
                  <c:v>32</c:v>
                </c:pt>
                <c:pt idx="8">
                  <c:v>41</c:v>
                </c:pt>
                <c:pt idx="9">
                  <c:v>11</c:v>
                </c:pt>
                <c:pt idx="10">
                  <c:v>31</c:v>
                </c:pt>
                <c:pt idx="11">
                  <c:v>Avg</c:v>
                </c:pt>
                <c:pt idx="12">
                  <c:v>6</c:v>
                </c:pt>
                <c:pt idx="13">
                  <c:v>4</c:v>
                </c:pt>
                <c:pt idx="14">
                  <c:v>46</c:v>
                </c:pt>
                <c:pt idx="15">
                  <c:v>27</c:v>
                </c:pt>
                <c:pt idx="16">
                  <c:v>51</c:v>
                </c:pt>
                <c:pt idx="17">
                  <c:v>65</c:v>
                </c:pt>
                <c:pt idx="18">
                  <c:v>78</c:v>
                </c:pt>
                <c:pt idx="19">
                  <c:v>16</c:v>
                </c:pt>
                <c:pt idx="20">
                  <c:v>20</c:v>
                </c:pt>
                <c:pt idx="21">
                  <c:v>24</c:v>
                </c:pt>
                <c:pt idx="22">
                  <c:v>90</c:v>
                </c:pt>
                <c:pt idx="23">
                  <c:v>49</c:v>
                </c:pt>
                <c:pt idx="24">
                  <c:v>28</c:v>
                </c:pt>
                <c:pt idx="25">
                  <c:v>50</c:v>
                </c:pt>
                <c:pt idx="26">
                  <c:v>1</c:v>
                </c:pt>
                <c:pt idx="27">
                  <c:v>5</c:v>
                </c:pt>
                <c:pt idx="28">
                  <c:v>85</c:v>
                </c:pt>
                <c:pt idx="29">
                  <c:v>67</c:v>
                </c:pt>
              </c:strCache>
            </c:strRef>
          </c:cat>
          <c:val>
            <c:numRef>
              <c:f>Data!$BI$4:$BI$33</c:f>
              <c:numCache>
                <c:formatCode>0.0</c:formatCode>
                <c:ptCount val="30"/>
                <c:pt idx="0">
                  <c:v>33.510312499999998</c:v>
                </c:pt>
                <c:pt idx="1">
                  <c:v>26.709958932238195</c:v>
                </c:pt>
                <c:pt idx="2">
                  <c:v>25.583967935871744</c:v>
                </c:pt>
                <c:pt idx="3">
                  <c:v>24.162162162162161</c:v>
                </c:pt>
                <c:pt idx="4">
                  <c:v>23.808919982509838</c:v>
                </c:pt>
                <c:pt idx="5">
                  <c:v>22.786112301757395</c:v>
                </c:pt>
                <c:pt idx="6">
                  <c:v>21.754350051177074</c:v>
                </c:pt>
                <c:pt idx="7">
                  <c:v>20.431540342298288</c:v>
                </c:pt>
                <c:pt idx="8">
                  <c:v>20.001962708537782</c:v>
                </c:pt>
                <c:pt idx="9">
                  <c:v>19.915254237288135</c:v>
                </c:pt>
                <c:pt idx="10">
                  <c:v>19.738970588235293</c:v>
                </c:pt>
                <c:pt idx="11">
                  <c:v>19.224674140609171</c:v>
                </c:pt>
                <c:pt idx="12">
                  <c:v>19.126589945487584</c:v>
                </c:pt>
                <c:pt idx="13">
                  <c:v>18.94750254841998</c:v>
                </c:pt>
                <c:pt idx="14">
                  <c:v>18.845999195818255</c:v>
                </c:pt>
                <c:pt idx="15">
                  <c:v>18.61608623548922</c:v>
                </c:pt>
                <c:pt idx="16">
                  <c:v>17.845571095571096</c:v>
                </c:pt>
                <c:pt idx="17">
                  <c:v>17</c:v>
                </c:pt>
                <c:pt idx="18">
                  <c:v>16.132297803963578</c:v>
                </c:pt>
                <c:pt idx="19">
                  <c:v>15.424390243902439</c:v>
                </c:pt>
                <c:pt idx="20">
                  <c:v>15.034926470588236</c:v>
                </c:pt>
                <c:pt idx="21">
                  <c:v>13.240127388535031</c:v>
                </c:pt>
                <c:pt idx="22">
                  <c:v>12.341463414634147</c:v>
                </c:pt>
                <c:pt idx="23">
                  <c:v>10.814814814814815</c:v>
                </c:pt>
                <c:pt idx="24">
                  <c:v>10.704160246533128</c:v>
                </c:pt>
                <c:pt idx="25">
                  <c:v>9.2857142857142865</c:v>
                </c:pt>
                <c:pt idx="26">
                  <c:v>6.7272727272727275</c:v>
                </c:pt>
                <c:pt idx="27">
                  <c:v>5.4259151656013946</c:v>
                </c:pt>
                <c:pt idx="28">
                  <c:v>4.6923076923076925</c:v>
                </c:pt>
                <c:pt idx="29">
                  <c:v>4.0624575695858791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Data!$BJ$3</c:f>
              <c:strCache>
                <c:ptCount val="1"/>
                <c:pt idx="0">
                  <c:v>Productivity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Data!$BH$4:$BH$33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37</c:v>
                </c:pt>
                <c:pt idx="4">
                  <c:v>43</c:v>
                </c:pt>
                <c:pt idx="5">
                  <c:v>17</c:v>
                </c:pt>
                <c:pt idx="6">
                  <c:v>64</c:v>
                </c:pt>
                <c:pt idx="7">
                  <c:v>32</c:v>
                </c:pt>
                <c:pt idx="8">
                  <c:v>41</c:v>
                </c:pt>
                <c:pt idx="9">
                  <c:v>11</c:v>
                </c:pt>
                <c:pt idx="10">
                  <c:v>31</c:v>
                </c:pt>
                <c:pt idx="11">
                  <c:v>Avg</c:v>
                </c:pt>
                <c:pt idx="12">
                  <c:v>6</c:v>
                </c:pt>
                <c:pt idx="13">
                  <c:v>4</c:v>
                </c:pt>
                <c:pt idx="14">
                  <c:v>46</c:v>
                </c:pt>
                <c:pt idx="15">
                  <c:v>27</c:v>
                </c:pt>
                <c:pt idx="16">
                  <c:v>51</c:v>
                </c:pt>
                <c:pt idx="17">
                  <c:v>65</c:v>
                </c:pt>
                <c:pt idx="18">
                  <c:v>78</c:v>
                </c:pt>
                <c:pt idx="19">
                  <c:v>16</c:v>
                </c:pt>
                <c:pt idx="20">
                  <c:v>20</c:v>
                </c:pt>
                <c:pt idx="21">
                  <c:v>24</c:v>
                </c:pt>
                <c:pt idx="22">
                  <c:v>90</c:v>
                </c:pt>
                <c:pt idx="23">
                  <c:v>49</c:v>
                </c:pt>
                <c:pt idx="24">
                  <c:v>28</c:v>
                </c:pt>
                <c:pt idx="25">
                  <c:v>50</c:v>
                </c:pt>
                <c:pt idx="26">
                  <c:v>1</c:v>
                </c:pt>
                <c:pt idx="27">
                  <c:v>5</c:v>
                </c:pt>
                <c:pt idx="28">
                  <c:v>85</c:v>
                </c:pt>
                <c:pt idx="29">
                  <c:v>67</c:v>
                </c:pt>
              </c:strCache>
            </c:strRef>
          </c:cat>
          <c:val>
            <c:numRef>
              <c:f>Data!$BJ$4:$BJ$33</c:f>
              <c:numCache>
                <c:formatCode>0.0</c:formatCode>
                <c:ptCount val="30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  <c:pt idx="12">
                  <c:v>15.9</c:v>
                </c:pt>
                <c:pt idx="13">
                  <c:v>15.9</c:v>
                </c:pt>
                <c:pt idx="14">
                  <c:v>15.9</c:v>
                </c:pt>
                <c:pt idx="15">
                  <c:v>15.9</c:v>
                </c:pt>
                <c:pt idx="16">
                  <c:v>15.9</c:v>
                </c:pt>
                <c:pt idx="17">
                  <c:v>15.9</c:v>
                </c:pt>
                <c:pt idx="18">
                  <c:v>15.9</c:v>
                </c:pt>
                <c:pt idx="19">
                  <c:v>15.9</c:v>
                </c:pt>
                <c:pt idx="20">
                  <c:v>15.9</c:v>
                </c:pt>
                <c:pt idx="21">
                  <c:v>15.9</c:v>
                </c:pt>
                <c:pt idx="22">
                  <c:v>15.9</c:v>
                </c:pt>
                <c:pt idx="23">
                  <c:v>15.9</c:v>
                </c:pt>
                <c:pt idx="24">
                  <c:v>15.9</c:v>
                </c:pt>
                <c:pt idx="25">
                  <c:v>15.9</c:v>
                </c:pt>
                <c:pt idx="26">
                  <c:v>15.9</c:v>
                </c:pt>
                <c:pt idx="27">
                  <c:v>15.9</c:v>
                </c:pt>
                <c:pt idx="28">
                  <c:v>15.9</c:v>
                </c:pt>
                <c:pt idx="29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Cost Per Passenger - Local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Data!$BQ$3</c:f>
              <c:strCache>
                <c:ptCount val="1"/>
                <c:pt idx="0">
                  <c:v>Cost Per Passenger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dPt>
            <c:idx val="12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BEE0-4C60-A3E3-1A2BCEC4CE6B}"/>
              </c:ext>
            </c:extLst>
          </c:dPt>
          <c:dPt>
            <c:idx val="13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B7EA-49FF-9CC2-427D6233DE6F}"/>
              </c:ext>
            </c:extLst>
          </c:dPt>
          <c:dPt>
            <c:idx val="14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4-4FF6-4BEF-87B9-CB17FB1D3E79}"/>
              </c:ext>
            </c:extLst>
          </c:dPt>
          <c:cat>
            <c:strRef>
              <c:f>Data!$BP$4:$BP$33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17</c:v>
                </c:pt>
                <c:pt idx="4">
                  <c:v>43</c:v>
                </c:pt>
                <c:pt idx="5">
                  <c:v>64</c:v>
                </c:pt>
                <c:pt idx="6">
                  <c:v>31</c:v>
                </c:pt>
                <c:pt idx="7">
                  <c:v>6</c:v>
                </c:pt>
                <c:pt idx="8">
                  <c:v>46</c:v>
                </c:pt>
                <c:pt idx="9">
                  <c:v>27</c:v>
                </c:pt>
                <c:pt idx="10">
                  <c:v>37</c:v>
                </c:pt>
                <c:pt idx="11">
                  <c:v>4</c:v>
                </c:pt>
                <c:pt idx="12">
                  <c:v>Avg</c:v>
                </c:pt>
                <c:pt idx="13">
                  <c:v>11</c:v>
                </c:pt>
                <c:pt idx="14">
                  <c:v>32</c:v>
                </c:pt>
                <c:pt idx="15">
                  <c:v>51</c:v>
                </c:pt>
                <c:pt idx="16">
                  <c:v>41</c:v>
                </c:pt>
                <c:pt idx="17">
                  <c:v>78</c:v>
                </c:pt>
                <c:pt idx="18">
                  <c:v>65</c:v>
                </c:pt>
                <c:pt idx="19">
                  <c:v>16</c:v>
                </c:pt>
                <c:pt idx="20">
                  <c:v>90</c:v>
                </c:pt>
                <c:pt idx="21">
                  <c:v>20</c:v>
                </c:pt>
                <c:pt idx="22">
                  <c:v>49</c:v>
                </c:pt>
                <c:pt idx="23">
                  <c:v>24</c:v>
                </c:pt>
                <c:pt idx="24">
                  <c:v>28</c:v>
                </c:pt>
                <c:pt idx="25">
                  <c:v>1</c:v>
                </c:pt>
                <c:pt idx="26">
                  <c:v>50</c:v>
                </c:pt>
                <c:pt idx="27">
                  <c:v>85</c:v>
                </c:pt>
                <c:pt idx="28">
                  <c:v>5</c:v>
                </c:pt>
                <c:pt idx="29">
                  <c:v>67</c:v>
                </c:pt>
              </c:strCache>
            </c:strRef>
          </c:cat>
          <c:val>
            <c:numRef>
              <c:f>Data!$BQ$4:$BQ$33</c:f>
              <c:numCache>
                <c:formatCode>"$"#,##0.00_);[Red]\("$"#,##0.00\)</c:formatCode>
                <c:ptCount val="30"/>
                <c:pt idx="0">
                  <c:v>4.46</c:v>
                </c:pt>
                <c:pt idx="1">
                  <c:v>5.71</c:v>
                </c:pt>
                <c:pt idx="2">
                  <c:v>6.39</c:v>
                </c:pt>
                <c:pt idx="3">
                  <c:v>6.78</c:v>
                </c:pt>
                <c:pt idx="4">
                  <c:v>6.92</c:v>
                </c:pt>
                <c:pt idx="5">
                  <c:v>7.01</c:v>
                </c:pt>
                <c:pt idx="6">
                  <c:v>7.35</c:v>
                </c:pt>
                <c:pt idx="7">
                  <c:v>7.68</c:v>
                </c:pt>
                <c:pt idx="8">
                  <c:v>7.77</c:v>
                </c:pt>
                <c:pt idx="9">
                  <c:v>7.93</c:v>
                </c:pt>
                <c:pt idx="10">
                  <c:v>8.24</c:v>
                </c:pt>
                <c:pt idx="11">
                  <c:v>8.31</c:v>
                </c:pt>
                <c:pt idx="12">
                  <c:v>8.4</c:v>
                </c:pt>
                <c:pt idx="13">
                  <c:v>8.4</c:v>
                </c:pt>
                <c:pt idx="14">
                  <c:v>8.52</c:v>
                </c:pt>
                <c:pt idx="15">
                  <c:v>8.59</c:v>
                </c:pt>
                <c:pt idx="16">
                  <c:v>9.49</c:v>
                </c:pt>
                <c:pt idx="17">
                  <c:v>9.92</c:v>
                </c:pt>
                <c:pt idx="18">
                  <c:v>10.36</c:v>
                </c:pt>
                <c:pt idx="19">
                  <c:v>10.48</c:v>
                </c:pt>
                <c:pt idx="20">
                  <c:v>10.68</c:v>
                </c:pt>
                <c:pt idx="21">
                  <c:v>11.98</c:v>
                </c:pt>
                <c:pt idx="22">
                  <c:v>12.36</c:v>
                </c:pt>
                <c:pt idx="23">
                  <c:v>12.84</c:v>
                </c:pt>
                <c:pt idx="24">
                  <c:v>19.46</c:v>
                </c:pt>
                <c:pt idx="25">
                  <c:v>24.28</c:v>
                </c:pt>
                <c:pt idx="26">
                  <c:v>26.12</c:v>
                </c:pt>
                <c:pt idx="27">
                  <c:v>29.03</c:v>
                </c:pt>
                <c:pt idx="28">
                  <c:v>34.58</c:v>
                </c:pt>
                <c:pt idx="29">
                  <c:v>50.41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Data!$BR$3</c:f>
              <c:strCache>
                <c:ptCount val="1"/>
                <c:pt idx="0">
                  <c:v>Local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Data!$BP$4:$BP$33</c:f>
              <c:strCache>
                <c:ptCount val="30"/>
                <c:pt idx="0">
                  <c:v>33</c:v>
                </c:pt>
                <c:pt idx="1">
                  <c:v>21</c:v>
                </c:pt>
                <c:pt idx="2">
                  <c:v>19</c:v>
                </c:pt>
                <c:pt idx="3">
                  <c:v>17</c:v>
                </c:pt>
                <c:pt idx="4">
                  <c:v>43</c:v>
                </c:pt>
                <c:pt idx="5">
                  <c:v>64</c:v>
                </c:pt>
                <c:pt idx="6">
                  <c:v>31</c:v>
                </c:pt>
                <c:pt idx="7">
                  <c:v>6</c:v>
                </c:pt>
                <c:pt idx="8">
                  <c:v>46</c:v>
                </c:pt>
                <c:pt idx="9">
                  <c:v>27</c:v>
                </c:pt>
                <c:pt idx="10">
                  <c:v>37</c:v>
                </c:pt>
                <c:pt idx="11">
                  <c:v>4</c:v>
                </c:pt>
                <c:pt idx="12">
                  <c:v>Avg</c:v>
                </c:pt>
                <c:pt idx="13">
                  <c:v>11</c:v>
                </c:pt>
                <c:pt idx="14">
                  <c:v>32</c:v>
                </c:pt>
                <c:pt idx="15">
                  <c:v>51</c:v>
                </c:pt>
                <c:pt idx="16">
                  <c:v>41</c:v>
                </c:pt>
                <c:pt idx="17">
                  <c:v>78</c:v>
                </c:pt>
                <c:pt idx="18">
                  <c:v>65</c:v>
                </c:pt>
                <c:pt idx="19">
                  <c:v>16</c:v>
                </c:pt>
                <c:pt idx="20">
                  <c:v>90</c:v>
                </c:pt>
                <c:pt idx="21">
                  <c:v>20</c:v>
                </c:pt>
                <c:pt idx="22">
                  <c:v>49</c:v>
                </c:pt>
                <c:pt idx="23">
                  <c:v>24</c:v>
                </c:pt>
                <c:pt idx="24">
                  <c:v>28</c:v>
                </c:pt>
                <c:pt idx="25">
                  <c:v>1</c:v>
                </c:pt>
                <c:pt idx="26">
                  <c:v>50</c:v>
                </c:pt>
                <c:pt idx="27">
                  <c:v>85</c:v>
                </c:pt>
                <c:pt idx="28">
                  <c:v>5</c:v>
                </c:pt>
                <c:pt idx="29">
                  <c:v>67</c:v>
                </c:pt>
              </c:strCache>
            </c:strRef>
          </c:cat>
          <c:val>
            <c:numRef>
              <c:f>Data!$BR$4:$BR$33</c:f>
              <c:numCache>
                <c:formatCode>"$"#,##0.00</c:formatCode>
                <c:ptCount val="30"/>
                <c:pt idx="0">
                  <c:v>10.5</c:v>
                </c:pt>
                <c:pt idx="1">
                  <c:v>10.5</c:v>
                </c:pt>
                <c:pt idx="2">
                  <c:v>10.5</c:v>
                </c:pt>
                <c:pt idx="3">
                  <c:v>10.5</c:v>
                </c:pt>
                <c:pt idx="4">
                  <c:v>10.5</c:v>
                </c:pt>
                <c:pt idx="5">
                  <c:v>10.5</c:v>
                </c:pt>
                <c:pt idx="6">
                  <c:v>10.5</c:v>
                </c:pt>
                <c:pt idx="7">
                  <c:v>10.5</c:v>
                </c:pt>
                <c:pt idx="8">
                  <c:v>10.5</c:v>
                </c:pt>
                <c:pt idx="9">
                  <c:v>10.5</c:v>
                </c:pt>
                <c:pt idx="10">
                  <c:v>10.5</c:v>
                </c:pt>
                <c:pt idx="11">
                  <c:v>10.5</c:v>
                </c:pt>
                <c:pt idx="12">
                  <c:v>10.5</c:v>
                </c:pt>
                <c:pt idx="13">
                  <c:v>10.5</c:v>
                </c:pt>
                <c:pt idx="14">
                  <c:v>10.5</c:v>
                </c:pt>
                <c:pt idx="15">
                  <c:v>10.5</c:v>
                </c:pt>
                <c:pt idx="16">
                  <c:v>10.5</c:v>
                </c:pt>
                <c:pt idx="17">
                  <c:v>10.5</c:v>
                </c:pt>
                <c:pt idx="18">
                  <c:v>10.5</c:v>
                </c:pt>
                <c:pt idx="19">
                  <c:v>10.5</c:v>
                </c:pt>
                <c:pt idx="20">
                  <c:v>10.5</c:v>
                </c:pt>
                <c:pt idx="21">
                  <c:v>10.5</c:v>
                </c:pt>
                <c:pt idx="22">
                  <c:v>10.5</c:v>
                </c:pt>
                <c:pt idx="23">
                  <c:v>10.5</c:v>
                </c:pt>
                <c:pt idx="24">
                  <c:v>10.5</c:v>
                </c:pt>
                <c:pt idx="25">
                  <c:v>10.5</c:v>
                </c:pt>
                <c:pt idx="26">
                  <c:v>10.5</c:v>
                </c:pt>
                <c:pt idx="27">
                  <c:v>10.5</c:v>
                </c:pt>
                <c:pt idx="28">
                  <c:v>10.5</c:v>
                </c:pt>
                <c:pt idx="29">
                  <c:v>10.5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/>
              <a:t>Cost Per Passenger - Express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Data!$BY$3</c:f>
              <c:strCache>
                <c:ptCount val="1"/>
                <c:pt idx="0">
                  <c:v>Cost Per Passenger</c:v>
                </c:pt>
              </c:strCache>
            </c:strRef>
          </c:tx>
          <c:spPr>
            <a:solidFill>
              <a:srgbClr val="2C75AC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dPt>
            <c:idx val="6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6-3417-4E7C-82C2-F3D75AC473A5}"/>
              </c:ext>
            </c:extLst>
          </c:dPt>
          <c:dPt>
            <c:idx val="8"/>
            <c:invertIfNegative val="0"/>
            <c:bubble3D val="0"/>
            <c:spPr>
              <a:solidFill>
                <a:srgbClr val="C2D12E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4-2D56-4287-8B8F-033E5578CE40}"/>
              </c:ext>
            </c:extLst>
          </c:dPt>
          <c:dPt>
            <c:idx val="9"/>
            <c:invertIfNegative val="0"/>
            <c:bubble3D val="0"/>
            <c:spPr>
              <a:solidFill>
                <a:srgbClr val="2C75AC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2-7967-4532-AB92-69769619D355}"/>
              </c:ext>
            </c:extLst>
          </c:dPt>
          <c:cat>
            <c:strRef>
              <c:f>Data!$BX$4:$BX$21</c:f>
              <c:strCache>
                <c:ptCount val="18"/>
                <c:pt idx="0">
                  <c:v>30</c:v>
                </c:pt>
                <c:pt idx="1">
                  <c:v>40</c:v>
                </c:pt>
                <c:pt idx="2">
                  <c:v>77</c:v>
                </c:pt>
                <c:pt idx="3">
                  <c:v>38</c:v>
                </c:pt>
                <c:pt idx="4">
                  <c:v>3</c:v>
                </c:pt>
                <c:pt idx="5">
                  <c:v>42</c:v>
                </c:pt>
                <c:pt idx="6">
                  <c:v>74</c:v>
                </c:pt>
                <c:pt idx="7">
                  <c:v>12</c:v>
                </c:pt>
                <c:pt idx="8">
                  <c:v>Avg</c:v>
                </c:pt>
                <c:pt idx="9">
                  <c:v>2</c:v>
                </c:pt>
                <c:pt idx="10">
                  <c:v>29</c:v>
                </c:pt>
                <c:pt idx="11">
                  <c:v>81</c:v>
                </c:pt>
                <c:pt idx="12">
                  <c:v>25</c:v>
                </c:pt>
                <c:pt idx="13">
                  <c:v>23</c:v>
                </c:pt>
                <c:pt idx="14">
                  <c:v>71</c:v>
                </c:pt>
                <c:pt idx="15">
                  <c:v>75</c:v>
                </c:pt>
                <c:pt idx="16">
                  <c:v>52</c:v>
                </c:pt>
                <c:pt idx="17">
                  <c:v>82</c:v>
                </c:pt>
              </c:strCache>
            </c:strRef>
          </c:cat>
          <c:val>
            <c:numRef>
              <c:f>Data!$BY$4:$BY$21</c:f>
              <c:numCache>
                <c:formatCode>"$"#,##0.00_);[Red]\("$"#,##0.00\)</c:formatCode>
                <c:ptCount val="18"/>
                <c:pt idx="0">
                  <c:v>15.04</c:v>
                </c:pt>
                <c:pt idx="1">
                  <c:v>16.8</c:v>
                </c:pt>
                <c:pt idx="2">
                  <c:v>17.329999999999998</c:v>
                </c:pt>
                <c:pt idx="3">
                  <c:v>19.21</c:v>
                </c:pt>
                <c:pt idx="4">
                  <c:v>22.62</c:v>
                </c:pt>
                <c:pt idx="5">
                  <c:v>23.99</c:v>
                </c:pt>
                <c:pt idx="6">
                  <c:v>24.45</c:v>
                </c:pt>
                <c:pt idx="7">
                  <c:v>24.58</c:v>
                </c:pt>
                <c:pt idx="8">
                  <c:v>25.57</c:v>
                </c:pt>
                <c:pt idx="9">
                  <c:v>25.58</c:v>
                </c:pt>
                <c:pt idx="10">
                  <c:v>29.64</c:v>
                </c:pt>
                <c:pt idx="11">
                  <c:v>29.71</c:v>
                </c:pt>
                <c:pt idx="12">
                  <c:v>34.29</c:v>
                </c:pt>
                <c:pt idx="13">
                  <c:v>34.35</c:v>
                </c:pt>
                <c:pt idx="14">
                  <c:v>34.89</c:v>
                </c:pt>
                <c:pt idx="15">
                  <c:v>35.54</c:v>
                </c:pt>
                <c:pt idx="16">
                  <c:v>44.01</c:v>
                </c:pt>
                <c:pt idx="17">
                  <c:v>45.65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569433920"/>
        <c:axId val="569430592"/>
      </c:barChart>
      <c:lineChart>
        <c:grouping val="standard"/>
        <c:varyColors val="0"/>
        <c:ser>
          <c:idx val="2"/>
          <c:order val="1"/>
          <c:tx>
            <c:strRef>
              <c:f>Data!$BZ$3</c:f>
              <c:strCache>
                <c:ptCount val="1"/>
                <c:pt idx="0">
                  <c:v>Express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val>
            <c:numRef>
              <c:f>Data!$BZ$4:$BZ$21</c:f>
              <c:numCache>
                <c:formatCode>"$"#,##0.00</c:formatCode>
                <c:ptCount val="18"/>
                <c:pt idx="0">
                  <c:v>45</c:v>
                </c:pt>
                <c:pt idx="1">
                  <c:v>45</c:v>
                </c:pt>
                <c:pt idx="2">
                  <c:v>45</c:v>
                </c:pt>
                <c:pt idx="3">
                  <c:v>45</c:v>
                </c:pt>
                <c:pt idx="4">
                  <c:v>45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45</c:v>
                </c:pt>
                <c:pt idx="9">
                  <c:v>45</c:v>
                </c:pt>
                <c:pt idx="10">
                  <c:v>45</c:v>
                </c:pt>
                <c:pt idx="11">
                  <c:v>45</c:v>
                </c:pt>
                <c:pt idx="12">
                  <c:v>45</c:v>
                </c:pt>
                <c:pt idx="13">
                  <c:v>45</c:v>
                </c:pt>
                <c:pt idx="14">
                  <c:v>45</c:v>
                </c:pt>
                <c:pt idx="15">
                  <c:v>45</c:v>
                </c:pt>
                <c:pt idx="16">
                  <c:v>45</c:v>
                </c:pt>
                <c:pt idx="17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967-4532-AB92-69769619D3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33920"/>
        <c:axId val="569430592"/>
      </c:lineChart>
      <c:catAx>
        <c:axId val="569433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0592"/>
        <c:crosses val="autoZero"/>
        <c:auto val="1"/>
        <c:lblAlgn val="ctr"/>
        <c:lblOffset val="100"/>
        <c:noMultiLvlLbl val="0"/>
      </c:catAx>
      <c:valAx>
        <c:axId val="56943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94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Average Daily Ridership (WD, SA, SU)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Charts!$N$2</c:f>
              <c:strCache>
                <c:ptCount val="1"/>
                <c:pt idx="0">
                  <c:v>Weekday Rides</c:v>
                </c:pt>
              </c:strCache>
            </c:strRef>
          </c:tx>
          <c:spPr>
            <a:ln w="7620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rgbClr val="0033A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May 21</c:v>
                </c:pt>
                <c:pt idx="1">
                  <c:v>Jun 21</c:v>
                </c:pt>
                <c:pt idx="2">
                  <c:v>Jul 21</c:v>
                </c:pt>
                <c:pt idx="3">
                  <c:v>Aug 21</c:v>
                </c:pt>
                <c:pt idx="4">
                  <c:v>Sep 21</c:v>
                </c:pt>
                <c:pt idx="5">
                  <c:v>Oct 21</c:v>
                </c:pt>
                <c:pt idx="6">
                  <c:v>Nov 21</c:v>
                </c:pt>
                <c:pt idx="7">
                  <c:v>Dec 21</c:v>
                </c:pt>
                <c:pt idx="8">
                  <c:v>Jan 22</c:v>
                </c:pt>
                <c:pt idx="9">
                  <c:v>Feb 22</c:v>
                </c:pt>
                <c:pt idx="10">
                  <c:v>Mar 22</c:v>
                </c:pt>
                <c:pt idx="11">
                  <c:v>Apr 22</c:v>
                </c:pt>
                <c:pt idx="12">
                  <c:v>May 22</c:v>
                </c:pt>
                <c:pt idx="13">
                  <c:v>Jun 22</c:v>
                </c:pt>
                <c:pt idx="14">
                  <c:v>Jul 22</c:v>
                </c:pt>
                <c:pt idx="15">
                  <c:v>Aug 22</c:v>
                </c:pt>
                <c:pt idx="16">
                  <c:v>Sep 22</c:v>
                </c:pt>
                <c:pt idx="17">
                  <c:v>Oct 22</c:v>
                </c:pt>
                <c:pt idx="18">
                  <c:v>Nov 22</c:v>
                </c:pt>
                <c:pt idx="19">
                  <c:v>Dec 22</c:v>
                </c:pt>
                <c:pt idx="20">
                  <c:v>Jan 23</c:v>
                </c:pt>
                <c:pt idx="21">
                  <c:v>Feb 23</c:v>
                </c:pt>
                <c:pt idx="22">
                  <c:v>Mar 23</c:v>
                </c:pt>
                <c:pt idx="23">
                  <c:v>Apr 23</c:v>
                </c:pt>
                <c:pt idx="24">
                  <c:v>May 23</c:v>
                </c:pt>
              </c:strCache>
            </c:strRef>
          </c:cat>
          <c:val>
            <c:numRef>
              <c:f>Charts!$N$3:$N$27</c:f>
              <c:numCache>
                <c:formatCode>#,##0</c:formatCode>
                <c:ptCount val="25"/>
                <c:pt idx="0">
                  <c:v>25048</c:v>
                </c:pt>
                <c:pt idx="1">
                  <c:v>22268</c:v>
                </c:pt>
                <c:pt idx="2">
                  <c:v>22427</c:v>
                </c:pt>
                <c:pt idx="3">
                  <c:v>25568</c:v>
                </c:pt>
                <c:pt idx="4">
                  <c:v>31907</c:v>
                </c:pt>
                <c:pt idx="5">
                  <c:v>33033</c:v>
                </c:pt>
                <c:pt idx="6">
                  <c:v>31617</c:v>
                </c:pt>
                <c:pt idx="7">
                  <c:v>27063</c:v>
                </c:pt>
                <c:pt idx="8">
                  <c:v>24819</c:v>
                </c:pt>
                <c:pt idx="9">
                  <c:v>28290</c:v>
                </c:pt>
                <c:pt idx="10">
                  <c:v>30090</c:v>
                </c:pt>
                <c:pt idx="11">
                  <c:v>33437</c:v>
                </c:pt>
                <c:pt idx="12">
                  <c:v>33852</c:v>
                </c:pt>
                <c:pt idx="13">
                  <c:v>28942</c:v>
                </c:pt>
                <c:pt idx="14">
                  <c:v>27354</c:v>
                </c:pt>
                <c:pt idx="15">
                  <c:v>32131</c:v>
                </c:pt>
                <c:pt idx="16">
                  <c:v>39193</c:v>
                </c:pt>
                <c:pt idx="17">
                  <c:v>39250</c:v>
                </c:pt>
                <c:pt idx="18">
                  <c:v>35829</c:v>
                </c:pt>
                <c:pt idx="19">
                  <c:v>29281</c:v>
                </c:pt>
                <c:pt idx="20">
                  <c:v>40603</c:v>
                </c:pt>
                <c:pt idx="21">
                  <c:v>42646.651816904399</c:v>
                </c:pt>
                <c:pt idx="22">
                  <c:v>40264</c:v>
                </c:pt>
                <c:pt idx="23">
                  <c:v>45309</c:v>
                </c:pt>
                <c:pt idx="24">
                  <c:v>43659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145-4034-BE4F-AD391C3BDF4F}"/>
            </c:ext>
          </c:extLst>
        </c:ser>
        <c:ser>
          <c:idx val="1"/>
          <c:order val="1"/>
          <c:tx>
            <c:strRef>
              <c:f>Charts!$O$2</c:f>
              <c:strCache>
                <c:ptCount val="1"/>
                <c:pt idx="0">
                  <c:v>Saturday Rides</c:v>
                </c:pt>
              </c:strCache>
            </c:strRef>
          </c:tx>
          <c:spPr>
            <a:ln w="7620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May 21</c:v>
                </c:pt>
                <c:pt idx="1">
                  <c:v>Jun 21</c:v>
                </c:pt>
                <c:pt idx="2">
                  <c:v>Jul 21</c:v>
                </c:pt>
                <c:pt idx="3">
                  <c:v>Aug 21</c:v>
                </c:pt>
                <c:pt idx="4">
                  <c:v>Sep 21</c:v>
                </c:pt>
                <c:pt idx="5">
                  <c:v>Oct 21</c:v>
                </c:pt>
                <c:pt idx="6">
                  <c:v>Nov 21</c:v>
                </c:pt>
                <c:pt idx="7">
                  <c:v>Dec 21</c:v>
                </c:pt>
                <c:pt idx="8">
                  <c:v>Jan 22</c:v>
                </c:pt>
                <c:pt idx="9">
                  <c:v>Feb 22</c:v>
                </c:pt>
                <c:pt idx="10">
                  <c:v>Mar 22</c:v>
                </c:pt>
                <c:pt idx="11">
                  <c:v>Apr 22</c:v>
                </c:pt>
                <c:pt idx="12">
                  <c:v>May 22</c:v>
                </c:pt>
                <c:pt idx="13">
                  <c:v>Jun 22</c:v>
                </c:pt>
                <c:pt idx="14">
                  <c:v>Jul 22</c:v>
                </c:pt>
                <c:pt idx="15">
                  <c:v>Aug 22</c:v>
                </c:pt>
                <c:pt idx="16">
                  <c:v>Sep 22</c:v>
                </c:pt>
                <c:pt idx="17">
                  <c:v>Oct 22</c:v>
                </c:pt>
                <c:pt idx="18">
                  <c:v>Nov 22</c:v>
                </c:pt>
                <c:pt idx="19">
                  <c:v>Dec 22</c:v>
                </c:pt>
                <c:pt idx="20">
                  <c:v>Jan 23</c:v>
                </c:pt>
                <c:pt idx="21">
                  <c:v>Feb 23</c:v>
                </c:pt>
                <c:pt idx="22">
                  <c:v>Mar 23</c:v>
                </c:pt>
                <c:pt idx="23">
                  <c:v>Apr 23</c:v>
                </c:pt>
                <c:pt idx="24">
                  <c:v>May 23</c:v>
                </c:pt>
              </c:strCache>
            </c:strRef>
          </c:cat>
          <c:val>
            <c:numRef>
              <c:f>Charts!$O$3:$O$27</c:f>
              <c:numCache>
                <c:formatCode>#,##0</c:formatCode>
                <c:ptCount val="25"/>
                <c:pt idx="0">
                  <c:v>12587</c:v>
                </c:pt>
                <c:pt idx="1">
                  <c:v>12947</c:v>
                </c:pt>
                <c:pt idx="2">
                  <c:v>13059</c:v>
                </c:pt>
                <c:pt idx="3">
                  <c:v>14336</c:v>
                </c:pt>
                <c:pt idx="4">
                  <c:v>14374</c:v>
                </c:pt>
                <c:pt idx="5">
                  <c:v>14458</c:v>
                </c:pt>
                <c:pt idx="6">
                  <c:v>12775</c:v>
                </c:pt>
                <c:pt idx="7">
                  <c:v>10429</c:v>
                </c:pt>
                <c:pt idx="8">
                  <c:v>10482</c:v>
                </c:pt>
                <c:pt idx="9">
                  <c:v>12756</c:v>
                </c:pt>
                <c:pt idx="10">
                  <c:v>11303</c:v>
                </c:pt>
                <c:pt idx="11">
                  <c:v>14873</c:v>
                </c:pt>
                <c:pt idx="12">
                  <c:v>15518</c:v>
                </c:pt>
                <c:pt idx="13">
                  <c:v>17492</c:v>
                </c:pt>
                <c:pt idx="14">
                  <c:v>23339.200000000001</c:v>
                </c:pt>
                <c:pt idx="15">
                  <c:v>22858</c:v>
                </c:pt>
                <c:pt idx="16">
                  <c:v>19743</c:v>
                </c:pt>
                <c:pt idx="17">
                  <c:v>19524</c:v>
                </c:pt>
                <c:pt idx="18">
                  <c:v>15925</c:v>
                </c:pt>
                <c:pt idx="19">
                  <c:v>14511</c:v>
                </c:pt>
                <c:pt idx="20">
                  <c:v>20598</c:v>
                </c:pt>
                <c:pt idx="21">
                  <c:v>21526.673598874106</c:v>
                </c:pt>
                <c:pt idx="22">
                  <c:v>19140</c:v>
                </c:pt>
                <c:pt idx="23">
                  <c:v>23382</c:v>
                </c:pt>
                <c:pt idx="24">
                  <c:v>23315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3145-4034-BE4F-AD391C3BDF4F}"/>
            </c:ext>
          </c:extLst>
        </c:ser>
        <c:ser>
          <c:idx val="2"/>
          <c:order val="2"/>
          <c:tx>
            <c:strRef>
              <c:f>Charts!$P$2</c:f>
              <c:strCache>
                <c:ptCount val="1"/>
                <c:pt idx="0">
                  <c:v>Sunday Rides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Charts!$M$3:$M$27</c:f>
              <c:strCache>
                <c:ptCount val="25"/>
                <c:pt idx="0">
                  <c:v>May 21</c:v>
                </c:pt>
                <c:pt idx="1">
                  <c:v>Jun 21</c:v>
                </c:pt>
                <c:pt idx="2">
                  <c:v>Jul 21</c:v>
                </c:pt>
                <c:pt idx="3">
                  <c:v>Aug 21</c:v>
                </c:pt>
                <c:pt idx="4">
                  <c:v>Sep 21</c:v>
                </c:pt>
                <c:pt idx="5">
                  <c:v>Oct 21</c:v>
                </c:pt>
                <c:pt idx="6">
                  <c:v>Nov 21</c:v>
                </c:pt>
                <c:pt idx="7">
                  <c:v>Dec 21</c:v>
                </c:pt>
                <c:pt idx="8">
                  <c:v>Jan 22</c:v>
                </c:pt>
                <c:pt idx="9">
                  <c:v>Feb 22</c:v>
                </c:pt>
                <c:pt idx="10">
                  <c:v>Mar 22</c:v>
                </c:pt>
                <c:pt idx="11">
                  <c:v>Apr 22</c:v>
                </c:pt>
                <c:pt idx="12">
                  <c:v>May 22</c:v>
                </c:pt>
                <c:pt idx="13">
                  <c:v>Jun 22</c:v>
                </c:pt>
                <c:pt idx="14">
                  <c:v>Jul 22</c:v>
                </c:pt>
                <c:pt idx="15">
                  <c:v>Aug 22</c:v>
                </c:pt>
                <c:pt idx="16">
                  <c:v>Sep 22</c:v>
                </c:pt>
                <c:pt idx="17">
                  <c:v>Oct 22</c:v>
                </c:pt>
                <c:pt idx="18">
                  <c:v>Nov 22</c:v>
                </c:pt>
                <c:pt idx="19">
                  <c:v>Dec 22</c:v>
                </c:pt>
                <c:pt idx="20">
                  <c:v>Jan 23</c:v>
                </c:pt>
                <c:pt idx="21">
                  <c:v>Feb 23</c:v>
                </c:pt>
                <c:pt idx="22">
                  <c:v>Mar 23</c:v>
                </c:pt>
                <c:pt idx="23">
                  <c:v>Apr 23</c:v>
                </c:pt>
                <c:pt idx="24">
                  <c:v>May 23</c:v>
                </c:pt>
              </c:strCache>
            </c:strRef>
          </c:cat>
          <c:val>
            <c:numRef>
              <c:f>Charts!$P$3:$P$27</c:f>
              <c:numCache>
                <c:formatCode>#,##0</c:formatCode>
                <c:ptCount val="25"/>
                <c:pt idx="0">
                  <c:v>8406</c:v>
                </c:pt>
                <c:pt idx="1">
                  <c:v>8837</c:v>
                </c:pt>
                <c:pt idx="2">
                  <c:v>9854</c:v>
                </c:pt>
                <c:pt idx="3">
                  <c:v>9313</c:v>
                </c:pt>
                <c:pt idx="4">
                  <c:v>10050</c:v>
                </c:pt>
                <c:pt idx="5">
                  <c:v>9340</c:v>
                </c:pt>
                <c:pt idx="6">
                  <c:v>10220</c:v>
                </c:pt>
                <c:pt idx="7">
                  <c:v>8722</c:v>
                </c:pt>
                <c:pt idx="8">
                  <c:v>8082</c:v>
                </c:pt>
                <c:pt idx="9">
                  <c:v>9589</c:v>
                </c:pt>
                <c:pt idx="10">
                  <c:v>9598</c:v>
                </c:pt>
                <c:pt idx="11">
                  <c:v>10727</c:v>
                </c:pt>
                <c:pt idx="12">
                  <c:v>12022</c:v>
                </c:pt>
                <c:pt idx="13">
                  <c:v>12264</c:v>
                </c:pt>
                <c:pt idx="14">
                  <c:v>17647</c:v>
                </c:pt>
                <c:pt idx="15">
                  <c:v>18796</c:v>
                </c:pt>
                <c:pt idx="16">
                  <c:v>14607</c:v>
                </c:pt>
                <c:pt idx="17">
                  <c:v>13016</c:v>
                </c:pt>
                <c:pt idx="18">
                  <c:v>11259</c:v>
                </c:pt>
                <c:pt idx="19">
                  <c:v>9904</c:v>
                </c:pt>
                <c:pt idx="20">
                  <c:v>15609</c:v>
                </c:pt>
                <c:pt idx="21">
                  <c:v>16125</c:v>
                </c:pt>
                <c:pt idx="22">
                  <c:v>15033</c:v>
                </c:pt>
                <c:pt idx="23">
                  <c:v>16845</c:v>
                </c:pt>
                <c:pt idx="24">
                  <c:v>17447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3145-4034-BE4F-AD391C3BDF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8677408"/>
        <c:axId val="282794736"/>
      </c:lineChart>
      <c:catAx>
        <c:axId val="378677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2794736"/>
        <c:crosses val="autoZero"/>
        <c:auto val="1"/>
        <c:lblAlgn val="ctr"/>
        <c:lblOffset val="100"/>
        <c:noMultiLvlLbl val="0"/>
      </c:catAx>
      <c:valAx>
        <c:axId val="28279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8677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Charts!$AC$2</c:f>
              <c:strCache>
                <c:ptCount val="1"/>
                <c:pt idx="0">
                  <c:v>Local PPH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Charts!$AC$3:$AC$14</c:f>
              <c:numCache>
                <c:formatCode>0.0</c:formatCode>
                <c:ptCount val="12"/>
                <c:pt idx="0">
                  <c:v>12.157416632601601</c:v>
                </c:pt>
                <c:pt idx="1">
                  <c:v>12.5600657370096</c:v>
                </c:pt>
                <c:pt idx="2">
                  <c:v>13.002198292290499</c:v>
                </c:pt>
                <c:pt idx="3">
                  <c:v>15.5679602637078</c:v>
                </c:pt>
                <c:pt idx="4">
                  <c:v>15.419693308477701</c:v>
                </c:pt>
                <c:pt idx="5">
                  <c:v>13.916314620265</c:v>
                </c:pt>
                <c:pt idx="6">
                  <c:v>11.1492733027853</c:v>
                </c:pt>
                <c:pt idx="7">
                  <c:v>17.8</c:v>
                </c:pt>
                <c:pt idx="8">
                  <c:v>18.600000000000001</c:v>
                </c:pt>
                <c:pt idx="9">
                  <c:v>17.600000000000001</c:v>
                </c:pt>
                <c:pt idx="10">
                  <c:v>19.7</c:v>
                </c:pt>
                <c:pt idx="11">
                  <c:v>19.2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1979393744"/>
        <c:axId val="1979386256"/>
      </c:barChart>
      <c:lineChart>
        <c:grouping val="standard"/>
        <c:varyColors val="0"/>
        <c:ser>
          <c:idx val="1"/>
          <c:order val="1"/>
          <c:tx>
            <c:strRef>
              <c:f>Charts!$AD$2</c:f>
              <c:strCache>
                <c:ptCount val="1"/>
                <c:pt idx="0">
                  <c:v>Local PPH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Charts!$AD$3:$AD$14</c:f>
              <c:numCache>
                <c:formatCode>0.0</c:formatCode>
                <c:ptCount val="12"/>
                <c:pt idx="0">
                  <c:v>15.9</c:v>
                </c:pt>
                <c:pt idx="1">
                  <c:v>15.9</c:v>
                </c:pt>
                <c:pt idx="2">
                  <c:v>15.9</c:v>
                </c:pt>
                <c:pt idx="3">
                  <c:v>15.9</c:v>
                </c:pt>
                <c:pt idx="4">
                  <c:v>15.9</c:v>
                </c:pt>
                <c:pt idx="5">
                  <c:v>15.9</c:v>
                </c:pt>
                <c:pt idx="6">
                  <c:v>15.9</c:v>
                </c:pt>
                <c:pt idx="7">
                  <c:v>15.9</c:v>
                </c:pt>
                <c:pt idx="8">
                  <c:v>15.9</c:v>
                </c:pt>
                <c:pt idx="9">
                  <c:v>15.9</c:v>
                </c:pt>
                <c:pt idx="10">
                  <c:v>15.9</c:v>
                </c:pt>
                <c:pt idx="11">
                  <c:v>15.9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24D-416F-A3F7-73F0BA631C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79393744"/>
        <c:axId val="1979386256"/>
      </c:lineChart>
      <c:catAx>
        <c:axId val="1979393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86256"/>
        <c:crosses val="autoZero"/>
        <c:auto val="1"/>
        <c:lblAlgn val="ctr"/>
        <c:lblOffset val="100"/>
        <c:noMultiLvlLbl val="0"/>
      </c:catAx>
      <c:valAx>
        <c:axId val="197938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9393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Local Service Cost Recovery &amp;</a:t>
            </a:r>
          </a:p>
          <a:p>
            <a:pPr>
              <a:defRPr/>
            </a:pPr>
            <a:r>
              <a:rPr lang="en-US"/>
              <a:t>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Charts!$AE$2</c:f>
              <c:strCache>
                <c:ptCount val="1"/>
                <c:pt idx="0">
                  <c:v>Local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Charts!$AE$3:$AE$14</c:f>
              <c:numCache>
                <c:formatCode>0.0%</c:formatCode>
                <c:ptCount val="12"/>
                <c:pt idx="0">
                  <c:v>0.10100000000000001</c:v>
                </c:pt>
                <c:pt idx="1">
                  <c:v>8.3000000000000004E-2</c:v>
                </c:pt>
                <c:pt idx="2">
                  <c:v>0.11</c:v>
                </c:pt>
                <c:pt idx="3">
                  <c:v>0.114</c:v>
                </c:pt>
                <c:pt idx="4">
                  <c:v>0.17299999999999999</c:v>
                </c:pt>
                <c:pt idx="5">
                  <c:v>0.14000000000000001</c:v>
                </c:pt>
                <c:pt idx="6">
                  <c:v>9.6000000000000002E-2</c:v>
                </c:pt>
                <c:pt idx="7">
                  <c:v>9.9000000000000005E-2</c:v>
                </c:pt>
                <c:pt idx="8">
                  <c:v>0.14199999999999999</c:v>
                </c:pt>
                <c:pt idx="9">
                  <c:v>0.13100000000000001</c:v>
                </c:pt>
                <c:pt idx="10">
                  <c:v>0.125</c:v>
                </c:pt>
                <c:pt idx="11">
                  <c:v>0.13800000000000001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83462656"/>
        <c:axId val="683456416"/>
      </c:barChart>
      <c:lineChart>
        <c:grouping val="standard"/>
        <c:varyColors val="0"/>
        <c:ser>
          <c:idx val="1"/>
          <c:order val="1"/>
          <c:tx>
            <c:strRef>
              <c:f>Charts!$AF$2</c:f>
              <c:strCache>
                <c:ptCount val="1"/>
                <c:pt idx="0">
                  <c:v>Local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Charts!$AF$3:$AF$14</c:f>
              <c:numCache>
                <c:formatCode>0.0%</c:formatCode>
                <c:ptCount val="12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637-4FCC-86D0-A0F47931E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3462656"/>
        <c:axId val="683456416"/>
      </c:lineChart>
      <c:catAx>
        <c:axId val="68346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56416"/>
        <c:crosses val="autoZero"/>
        <c:auto val="1"/>
        <c:lblAlgn val="ctr"/>
        <c:lblOffset val="100"/>
        <c:noMultiLvlLbl val="0"/>
      </c:catAx>
      <c:valAx>
        <c:axId val="683456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462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Productivity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Charts!$AG$2</c:f>
              <c:strCache>
                <c:ptCount val="1"/>
                <c:pt idx="0">
                  <c:v>Express PPT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Charts!$AG$3:$AG$14</c:f>
              <c:numCache>
                <c:formatCode>0.0</c:formatCode>
                <c:ptCount val="12"/>
                <c:pt idx="0">
                  <c:v>4.8795394154118696</c:v>
                </c:pt>
                <c:pt idx="1">
                  <c:v>5.1156528011541198</c:v>
                </c:pt>
                <c:pt idx="2">
                  <c:v>5.2965862143944298</c:v>
                </c:pt>
                <c:pt idx="3">
                  <c:v>5.8259231348907301</c:v>
                </c:pt>
                <c:pt idx="4">
                  <c:v>5.7289952630266798</c:v>
                </c:pt>
                <c:pt idx="5">
                  <c:v>5.6619310707708497</c:v>
                </c:pt>
                <c:pt idx="6">
                  <c:v>4.3753394894079296</c:v>
                </c:pt>
                <c:pt idx="7">
                  <c:v>7.3</c:v>
                </c:pt>
                <c:pt idx="8">
                  <c:v>7.5</c:v>
                </c:pt>
                <c:pt idx="9">
                  <c:v>7.2</c:v>
                </c:pt>
                <c:pt idx="10">
                  <c:v>7.9</c:v>
                </c:pt>
                <c:pt idx="11">
                  <c:v>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695550400"/>
        <c:axId val="695555392"/>
      </c:barChart>
      <c:lineChart>
        <c:grouping val="standard"/>
        <c:varyColors val="0"/>
        <c:ser>
          <c:idx val="1"/>
          <c:order val="1"/>
          <c:tx>
            <c:strRef>
              <c:f>Charts!$AH$2</c:f>
              <c:strCache>
                <c:ptCount val="1"/>
                <c:pt idx="0">
                  <c:v>Express PPT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Charts!$AH$3:$AH$14</c:f>
              <c:numCache>
                <c:formatCode>0.0</c:formatCode>
                <c:ptCount val="12"/>
                <c:pt idx="0">
                  <c:v>11.4</c:v>
                </c:pt>
                <c:pt idx="1">
                  <c:v>11.4</c:v>
                </c:pt>
                <c:pt idx="2">
                  <c:v>11.4</c:v>
                </c:pt>
                <c:pt idx="3">
                  <c:v>11.4</c:v>
                </c:pt>
                <c:pt idx="4">
                  <c:v>11.4</c:v>
                </c:pt>
                <c:pt idx="5">
                  <c:v>11.4</c:v>
                </c:pt>
                <c:pt idx="6">
                  <c:v>11.4</c:v>
                </c:pt>
                <c:pt idx="7">
                  <c:v>11.4</c:v>
                </c:pt>
                <c:pt idx="8">
                  <c:v>11.4</c:v>
                </c:pt>
                <c:pt idx="9">
                  <c:v>11.4</c:v>
                </c:pt>
                <c:pt idx="10">
                  <c:v>11.4</c:v>
                </c:pt>
                <c:pt idx="11">
                  <c:v>11.4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A4D-411A-9FC1-1005F7917E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5550400"/>
        <c:axId val="695555392"/>
      </c:lineChart>
      <c:catAx>
        <c:axId val="695550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5392"/>
        <c:crosses val="autoZero"/>
        <c:auto val="1"/>
        <c:lblAlgn val="ctr"/>
        <c:lblOffset val="100"/>
        <c:noMultiLvlLbl val="0"/>
      </c:catAx>
      <c:valAx>
        <c:axId val="69555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550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Express Service Cost Recovery % (Last 12 Month)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Charts!$AI$2</c:f>
              <c:strCache>
                <c:ptCount val="1"/>
                <c:pt idx="0">
                  <c:v>Express Cost Recovery %</c:v>
                </c:pt>
              </c:strCache>
            </c:strRef>
          </c:tx>
          <c:spPr>
            <a:solidFill>
              <a:srgbClr val="C2D12E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>
              <a:bevelT w="190500" h="38100"/>
            </a:sp3d>
          </c:spPr>
          <c:invertIfNegative val="0"/>
          <c:cat>
            <c:strRef>
              <c:f>Charts!$AB$3:$AB$14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Charts!$AI$3:$AI$14</c:f>
              <c:numCache>
                <c:formatCode>0.0%</c:formatCode>
                <c:ptCount val="12"/>
                <c:pt idx="0">
                  <c:v>0.154</c:v>
                </c:pt>
                <c:pt idx="1">
                  <c:v>0.16400000000000001</c:v>
                </c:pt>
                <c:pt idx="2">
                  <c:v>0.158</c:v>
                </c:pt>
                <c:pt idx="3">
                  <c:v>0.16800000000000001</c:v>
                </c:pt>
                <c:pt idx="4">
                  <c:v>0.20899999999999999</c:v>
                </c:pt>
                <c:pt idx="5">
                  <c:v>0.182</c:v>
                </c:pt>
                <c:pt idx="6">
                  <c:v>0.17199999999999999</c:v>
                </c:pt>
                <c:pt idx="7">
                  <c:v>0.19500000000000001</c:v>
                </c:pt>
                <c:pt idx="8">
                  <c:v>0.218</c:v>
                </c:pt>
                <c:pt idx="9">
                  <c:v>0.184</c:v>
                </c:pt>
                <c:pt idx="10">
                  <c:v>0.20300000000000001</c:v>
                </c:pt>
                <c:pt idx="11">
                  <c:v>0.19500000000000001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6"/>
        <c:axId val="721573232"/>
        <c:axId val="721567408"/>
      </c:barChart>
      <c:lineChart>
        <c:grouping val="standard"/>
        <c:varyColors val="0"/>
        <c:ser>
          <c:idx val="1"/>
          <c:order val="1"/>
          <c:tx>
            <c:strRef>
              <c:f>Charts!$AJ$2</c:f>
              <c:strCache>
                <c:ptCount val="1"/>
                <c:pt idx="0">
                  <c:v>Express Cost Recovery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Charts!$AB$3:$AB$14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Charts!$AJ$3:$AJ$14</c:f>
              <c:numCache>
                <c:formatCode>0.0%</c:formatCode>
                <c:ptCount val="12"/>
                <c:pt idx="0">
                  <c:v>0.18</c:v>
                </c:pt>
                <c:pt idx="1">
                  <c:v>0.18</c:v>
                </c:pt>
                <c:pt idx="2">
                  <c:v>0.18</c:v>
                </c:pt>
                <c:pt idx="3">
                  <c:v>0.18</c:v>
                </c:pt>
                <c:pt idx="4">
                  <c:v>0.18</c:v>
                </c:pt>
                <c:pt idx="5">
                  <c:v>0.18</c:v>
                </c:pt>
                <c:pt idx="6">
                  <c:v>0.18</c:v>
                </c:pt>
                <c:pt idx="7">
                  <c:v>0.18</c:v>
                </c:pt>
                <c:pt idx="8">
                  <c:v>0.18</c:v>
                </c:pt>
                <c:pt idx="9">
                  <c:v>0.18</c:v>
                </c:pt>
                <c:pt idx="10">
                  <c:v>0.18</c:v>
                </c:pt>
                <c:pt idx="11">
                  <c:v>0.18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502-41B8-9D85-7BC1EC65A2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1573232"/>
        <c:axId val="721567408"/>
      </c:lineChart>
      <c:catAx>
        <c:axId val="721573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67408"/>
        <c:crosses val="autoZero"/>
        <c:auto val="1"/>
        <c:lblAlgn val="ctr"/>
        <c:lblOffset val="100"/>
        <c:noMultiLvlLbl val="0"/>
      </c:catAx>
      <c:valAx>
        <c:axId val="721567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573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On-Time Performance Local &amp; Express Service (Last 12 Months)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Charts!$AM$2</c:f>
              <c:strCache>
                <c:ptCount val="1"/>
                <c:pt idx="0">
                  <c:v>Local OTP</c:v>
                </c:pt>
              </c:strCache>
            </c:strRef>
          </c:tx>
          <c:spPr>
            <a:ln w="57150" cap="rnd">
              <a:solidFill>
                <a:srgbClr val="0033A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0033A1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Charts!$AM$3:$AM$14</c:f>
              <c:numCache>
                <c:formatCode>0.0%</c:formatCode>
                <c:ptCount val="12"/>
                <c:pt idx="0">
                  <c:v>0.80295807978363798</c:v>
                </c:pt>
                <c:pt idx="1">
                  <c:v>0.80148135269060194</c:v>
                </c:pt>
                <c:pt idx="2">
                  <c:v>0.78062034080531595</c:v>
                </c:pt>
                <c:pt idx="3">
                  <c:v>0.76318227579678999</c:v>
                </c:pt>
                <c:pt idx="4">
                  <c:v>0.77586951291456996</c:v>
                </c:pt>
                <c:pt idx="5">
                  <c:v>0.80691328199036305</c:v>
                </c:pt>
                <c:pt idx="6">
                  <c:v>0.78823132246202898</c:v>
                </c:pt>
                <c:pt idx="7">
                  <c:v>0.80038032551766503</c:v>
                </c:pt>
                <c:pt idx="8">
                  <c:v>0.80038032551766503</c:v>
                </c:pt>
                <c:pt idx="9">
                  <c:v>0.80800000000000005</c:v>
                </c:pt>
                <c:pt idx="10">
                  <c:v>0.78700000000000003</c:v>
                </c:pt>
                <c:pt idx="11">
                  <c:v>0.77300000000000002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5DCA-40DB-8E1C-9623EB360117}"/>
            </c:ext>
          </c:extLst>
        </c:ser>
        <c:ser>
          <c:idx val="1"/>
          <c:order val="1"/>
          <c:tx>
            <c:strRef>
              <c:f>Charts!$AN$2</c:f>
              <c:strCache>
                <c:ptCount val="1"/>
                <c:pt idx="0">
                  <c:v>Express OTP</c:v>
                </c:pt>
              </c:strCache>
            </c:strRef>
          </c:tx>
          <c:spPr>
            <a:ln w="57150" cap="rnd">
              <a:solidFill>
                <a:srgbClr val="C2D12E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8"/>
            <c:spPr>
              <a:solidFill>
                <a:srgbClr val="C2D12E"/>
              </a:solidFill>
              <a:ln w="57150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marker>
          <c:cat>
            <c:strRef>
              <c:f>Charts!$AL$3:$AL$14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Charts!$AN$3:$AN$14</c:f>
              <c:numCache>
                <c:formatCode>0.0%</c:formatCode>
                <c:ptCount val="12"/>
                <c:pt idx="0">
                  <c:v>0.82132587238672605</c:v>
                </c:pt>
                <c:pt idx="1">
                  <c:v>0.82336255801959801</c:v>
                </c:pt>
                <c:pt idx="2">
                  <c:v>0.78553789164994603</c:v>
                </c:pt>
                <c:pt idx="3">
                  <c:v>0.74316939890710398</c:v>
                </c:pt>
                <c:pt idx="4">
                  <c:v>0.75687953175504497</c:v>
                </c:pt>
                <c:pt idx="5">
                  <c:v>0.78736092567868299</c:v>
                </c:pt>
                <c:pt idx="6">
                  <c:v>0.80240652346857599</c:v>
                </c:pt>
                <c:pt idx="7">
                  <c:v>0.80262282619025005</c:v>
                </c:pt>
                <c:pt idx="8">
                  <c:v>0.81899999999999995</c:v>
                </c:pt>
                <c:pt idx="9">
                  <c:v>0.80600000000000005</c:v>
                </c:pt>
                <c:pt idx="10">
                  <c:v>0.78700000000000003</c:v>
                </c:pt>
                <c:pt idx="11">
                  <c:v>0.79800000000000004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5DCA-40DB-8E1C-9623EB360117}"/>
            </c:ext>
          </c:extLst>
        </c:ser>
        <c:ser>
          <c:idx val="2"/>
          <c:order val="2"/>
          <c:tx>
            <c:strRef>
              <c:f>Charts!$AO$2</c:f>
              <c:strCache>
                <c:ptCount val="1"/>
                <c:pt idx="0">
                  <c:v>OTP KPI</c:v>
                </c:pt>
              </c:strCache>
            </c:strRef>
          </c:tx>
          <c:spPr>
            <a:ln w="57150" cap="rnd">
              <a:solidFill>
                <a:srgbClr val="DB651F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Charts!$AL$3:$AL$14</c:f>
              <c:strCache>
                <c:ptCount val="12"/>
                <c:pt idx="0">
                  <c:v>Jun 22</c:v>
                </c:pt>
                <c:pt idx="1">
                  <c:v>Jul 22</c:v>
                </c:pt>
                <c:pt idx="2">
                  <c:v>Aug 22</c:v>
                </c:pt>
                <c:pt idx="3">
                  <c:v>Sep 22</c:v>
                </c:pt>
                <c:pt idx="4">
                  <c:v>Oct 22</c:v>
                </c:pt>
                <c:pt idx="5">
                  <c:v>Nov 22</c:v>
                </c:pt>
                <c:pt idx="6">
                  <c:v>Dec 22</c:v>
                </c:pt>
                <c:pt idx="7">
                  <c:v>Jan 23</c:v>
                </c:pt>
                <c:pt idx="8">
                  <c:v>Feb 23</c:v>
                </c:pt>
                <c:pt idx="9">
                  <c:v>Mar 23</c:v>
                </c:pt>
                <c:pt idx="10">
                  <c:v>Apr 23</c:v>
                </c:pt>
                <c:pt idx="11">
                  <c:v>May 23</c:v>
                </c:pt>
              </c:strCache>
            </c:strRef>
          </c:cat>
          <c:val>
            <c:numRef>
              <c:f>Charts!$AO$3:$AO$14</c:f>
              <c:numCache>
                <c:formatCode>0.0%</c:formatCode>
                <c:ptCount val="12"/>
                <c:pt idx="0">
                  <c:v>0.85</c:v>
                </c:pt>
                <c:pt idx="1">
                  <c:v>0.85</c:v>
                </c:pt>
                <c:pt idx="2">
                  <c:v>0.85</c:v>
                </c:pt>
                <c:pt idx="3">
                  <c:v>0.85</c:v>
                </c:pt>
                <c:pt idx="4">
                  <c:v>0.85</c:v>
                </c:pt>
                <c:pt idx="5">
                  <c:v>0.85</c:v>
                </c:pt>
                <c:pt idx="6">
                  <c:v>0.85</c:v>
                </c:pt>
                <c:pt idx="7">
                  <c:v>0.85</c:v>
                </c:pt>
                <c:pt idx="8">
                  <c:v>0.85</c:v>
                </c:pt>
                <c:pt idx="9">
                  <c:v>0.85</c:v>
                </c:pt>
                <c:pt idx="10">
                  <c:v>0.85</c:v>
                </c:pt>
                <c:pt idx="11">
                  <c:v>0.85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DCA-40DB-8E1C-9623EB3601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1711520"/>
        <c:axId val="691707776"/>
      </c:lineChart>
      <c:catAx>
        <c:axId val="69171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07776"/>
        <c:crosses val="autoZero"/>
        <c:auto val="1"/>
        <c:lblAlgn val="ctr"/>
        <c:lblOffset val="100"/>
        <c:noMultiLvlLbl val="0"/>
      </c:catAx>
      <c:valAx>
        <c:axId val="691707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1711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Fixed-Route Missed Trips by Month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Charts!$AR$2</c:f>
              <c:strCache>
                <c:ptCount val="1"/>
                <c:pt idx="0">
                  <c:v>Monthly Missed Trips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C2D12E"/>
              </a:solidFill>
              <a:ln w="12700">
                <a:solidFill>
                  <a:schemeClr val="accent1"/>
                </a:solidFill>
              </a:ln>
              <a:effectLst/>
            </c:spPr>
          </c:marker>
          <c:cat>
            <c:strRef>
              <c:f>Charts!$AQ$3:$AQ$26</c:f>
              <c:strCache>
                <c:ptCount val="24"/>
                <c:pt idx="0">
                  <c:v>Jun 21</c:v>
                </c:pt>
                <c:pt idx="1">
                  <c:v>Jul 21</c:v>
                </c:pt>
                <c:pt idx="2">
                  <c:v>Aug 21</c:v>
                </c:pt>
                <c:pt idx="3">
                  <c:v>Sep 21</c:v>
                </c:pt>
                <c:pt idx="4">
                  <c:v>Oct 21</c:v>
                </c:pt>
                <c:pt idx="5">
                  <c:v>Nov 21</c:v>
                </c:pt>
                <c:pt idx="6">
                  <c:v>Dec 21</c:v>
                </c:pt>
                <c:pt idx="7">
                  <c:v>Jan 22</c:v>
                </c:pt>
                <c:pt idx="8">
                  <c:v>Feb 22</c:v>
                </c:pt>
                <c:pt idx="9">
                  <c:v>Mar 22</c:v>
                </c:pt>
                <c:pt idx="10">
                  <c:v>Apr 22</c:v>
                </c:pt>
                <c:pt idx="11">
                  <c:v>May 22</c:v>
                </c:pt>
                <c:pt idx="12">
                  <c:v>Jun 22</c:v>
                </c:pt>
                <c:pt idx="13">
                  <c:v>Jul 22</c:v>
                </c:pt>
                <c:pt idx="14">
                  <c:v>Aug 22</c:v>
                </c:pt>
                <c:pt idx="15">
                  <c:v>Sep 22</c:v>
                </c:pt>
                <c:pt idx="16">
                  <c:v>Oct 22</c:v>
                </c:pt>
                <c:pt idx="17">
                  <c:v>Nov 22</c:v>
                </c:pt>
                <c:pt idx="18">
                  <c:v>Dec 22</c:v>
                </c:pt>
                <c:pt idx="19">
                  <c:v>Jan 23</c:v>
                </c:pt>
                <c:pt idx="20">
                  <c:v>Feb 23</c:v>
                </c:pt>
                <c:pt idx="21">
                  <c:v>Mar 23</c:v>
                </c:pt>
                <c:pt idx="22">
                  <c:v>Apr 23</c:v>
                </c:pt>
                <c:pt idx="23">
                  <c:v>May 23</c:v>
                </c:pt>
              </c:strCache>
            </c:strRef>
          </c:cat>
          <c:val>
            <c:numRef>
              <c:f>Charts!$AR$3:$AR$26</c:f>
              <c:numCache>
                <c:formatCode>General</c:formatCode>
                <c:ptCount val="24"/>
                <c:pt idx="0">
                  <c:v>565</c:v>
                </c:pt>
                <c:pt idx="1">
                  <c:v>1942</c:v>
                </c:pt>
                <c:pt idx="2">
                  <c:v>2852</c:v>
                </c:pt>
                <c:pt idx="3">
                  <c:v>2014</c:v>
                </c:pt>
                <c:pt idx="4">
                  <c:v>1443</c:v>
                </c:pt>
                <c:pt idx="5">
                  <c:v>1709</c:v>
                </c:pt>
                <c:pt idx="6">
                  <c:v>1681</c:v>
                </c:pt>
                <c:pt idx="7">
                  <c:v>3129</c:v>
                </c:pt>
                <c:pt idx="8">
                  <c:v>1972</c:v>
                </c:pt>
                <c:pt idx="9">
                  <c:v>754</c:v>
                </c:pt>
                <c:pt idx="10">
                  <c:v>1151</c:v>
                </c:pt>
                <c:pt idx="11">
                  <c:v>2214</c:v>
                </c:pt>
                <c:pt idx="12">
                  <c:v>1868</c:v>
                </c:pt>
                <c:pt idx="13">
                  <c:v>2902</c:v>
                </c:pt>
                <c:pt idx="14">
                  <c:v>2866</c:v>
                </c:pt>
                <c:pt idx="15">
                  <c:v>2449</c:v>
                </c:pt>
                <c:pt idx="16">
                  <c:v>2659</c:v>
                </c:pt>
                <c:pt idx="17">
                  <c:v>2490</c:v>
                </c:pt>
                <c:pt idx="18">
                  <c:v>3214</c:v>
                </c:pt>
                <c:pt idx="19">
                  <c:v>2557</c:v>
                </c:pt>
                <c:pt idx="20">
                  <c:v>1775</c:v>
                </c:pt>
                <c:pt idx="21">
                  <c:v>1875</c:v>
                </c:pt>
                <c:pt idx="22">
                  <c:v>1464</c:v>
                </c:pt>
                <c:pt idx="23">
                  <c:v>2358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3666-4530-8B88-2B3A2BFB2C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68173136"/>
        <c:axId val="1973038352"/>
      </c:lineChart>
      <c:catAx>
        <c:axId val="196817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3038352"/>
        <c:crosses val="autoZero"/>
        <c:auto val="1"/>
        <c:lblAlgn val="ctr"/>
        <c:lblOffset val="100"/>
        <c:noMultiLvlLbl val="0"/>
      </c:catAx>
      <c:valAx>
        <c:axId val="197303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8173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3EE1F66-2440-446A-A806-55B01EC98C83}" type="datetimeFigureOut">
              <a:rPr lang="en-US" smtClean="0"/>
              <a:t>6/12/2023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113123-A266-41B5-9F19-3AD00DE1E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252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577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325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42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13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13123-A266-41B5-9F19-3AD00DE1E9B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2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8751B-43D9-B6C7-969E-8AE49BC96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AA320-FDD0-77A3-B44F-DDE6C0F6C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353312"/>
            <a:ext cx="10820400" cy="43616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16523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7F059-2B12-644E-CE08-17CC5B85E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A21E2-E8EA-4FB9-6D5C-5A7871BEC7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363662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0135F-7356-F0F5-E758-1F13AB4FF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24602" y="1363662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3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4019-1007-F6C1-A363-3D6D045AE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404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2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1E089F-D006-5384-A278-D672FA5A7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10820400" cy="667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9EADA-68BE-B309-2448-9C922BB4B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371600"/>
            <a:ext cx="10820400" cy="43434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392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  <p:sldLayoutId id="214748365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ts val="2400"/>
        </a:lnSpc>
        <a:spcBef>
          <a:spcPts val="6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" userDrawn="1">
          <p15:clr>
            <a:srgbClr val="F26B43"/>
          </p15:clr>
        </p15:guide>
        <p15:guide id="2" pos="3936" userDrawn="1">
          <p15:clr>
            <a:srgbClr val="F26B43"/>
          </p15:clr>
        </p15:guide>
        <p15:guide id="3" pos="7248" userDrawn="1">
          <p15:clr>
            <a:srgbClr val="F26B43"/>
          </p15:clr>
        </p15:guide>
        <p15:guide id="4" pos="432" userDrawn="1">
          <p15:clr>
            <a:srgbClr val="F26B43"/>
          </p15:clr>
        </p15:guide>
        <p15:guide id="5" orient="horz" pos="3600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  <p15:guide id="7" pos="37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34C50:R39C55" TargetMode="External"/><Relationship Id="rId5" Type="http://schemas.openxmlformats.org/officeDocument/2006/relationships/chart" Target="../charts/chart1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emf"/><Relationship Id="rId5" Type="http://schemas.openxmlformats.org/officeDocument/2006/relationships/oleObject" Target="https://m365gometro-my.sharepoint.com/personal/msamaan_go-metro_com/Documents/Ridership%20Report/RidershipReport_DataWorkspace.xlsx!Charts!R52C68:R55C71" TargetMode="External"/><Relationship Id="rId4" Type="http://schemas.openxmlformats.org/officeDocument/2006/relationships/chart" Target="../charts/char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14.emf"/><Relationship Id="rId4" Type="http://schemas.openxmlformats.org/officeDocument/2006/relationships/package" Target="../embeddings/Microsoft_Excel_Worksheet.xlsx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0C14:R55C21" TargetMode="External"/><Relationship Id="rId5" Type="http://schemas.openxmlformats.org/officeDocument/2006/relationships/chart" Target="../charts/char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57C14:R60C19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17C33:R19C36" TargetMode="Externa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oleObject" Target="https://m365gometro-my.sharepoint.com/personal/msamaan_go-metro_com/Documents/Ridership%20Report/RidershipReport_DataWorkspace.xlsx!Charts!R22C33:R24C36" TargetMode="Externa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emf"/><Relationship Id="rId5" Type="http://schemas.openxmlformats.org/officeDocument/2006/relationships/oleObject" Target="https://m365gometro-my.sharepoint.com/personal/msamaan_go-metro_com/Documents/Ridership%20Report/RidershipReport_DataWorkspace.xlsx!Charts!R45C44:R46C47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2A1E6B8-0D3F-C123-D83F-9321D65D4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19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55C40F-4983-E4FB-E1E6-0A4C2CAEFAD6}"/>
              </a:ext>
            </a:extLst>
          </p:cNvPr>
          <p:cNvSpPr txBox="1"/>
          <p:nvPr/>
        </p:nvSpPr>
        <p:spPr>
          <a:xfrm>
            <a:off x="4357511" y="329942"/>
            <a:ext cx="7755467" cy="1630837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May 2023 Ridership Report</a:t>
            </a:r>
          </a:p>
          <a:p>
            <a:pPr>
              <a:lnSpc>
                <a:spcPts val="3500"/>
              </a:lnSpc>
            </a:pPr>
            <a:r>
              <a:rPr lang="en-US" sz="2100" b="1" dirty="0">
                <a:solidFill>
                  <a:schemeClr val="accent4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June 20, 2023 | Steve Anderson</a:t>
            </a:r>
          </a:p>
        </p:txBody>
      </p:sp>
    </p:spTree>
    <p:extLst>
      <p:ext uri="{BB962C8B-B14F-4D97-AF65-F5344CB8AC3E}">
        <p14:creationId xmlns:p14="http://schemas.microsoft.com/office/powerpoint/2010/main" val="889699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3E90EF99-6873-072F-9863-B8478FF6F8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0496573"/>
              </p:ext>
            </p:extLst>
          </p:nvPr>
        </p:nvGraphicFramePr>
        <p:xfrm>
          <a:off x="643467" y="643466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05687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CC67ED9-183D-A02A-0A3E-9605D00FF9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8123768"/>
              </p:ext>
            </p:extLst>
          </p:nvPr>
        </p:nvGraphicFramePr>
        <p:xfrm>
          <a:off x="1151641" y="462384"/>
          <a:ext cx="9888718" cy="5933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22287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1C3783-5218-C244-75B1-EB968F402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"/>
            <a:ext cx="12197426" cy="68549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41371" y="0"/>
            <a:ext cx="7345245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ACCESS &amp; MetroNow Ridership</a:t>
            </a:r>
          </a:p>
        </p:txBody>
      </p:sp>
    </p:spTree>
    <p:extLst>
      <p:ext uri="{BB962C8B-B14F-4D97-AF65-F5344CB8AC3E}">
        <p14:creationId xmlns:p14="http://schemas.microsoft.com/office/powerpoint/2010/main" val="122094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EF47BDC-054D-BA84-3701-372976B008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540438"/>
              </p:ext>
            </p:extLst>
          </p:nvPr>
        </p:nvGraphicFramePr>
        <p:xfrm>
          <a:off x="443883" y="378819"/>
          <a:ext cx="11194742" cy="4421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C94AAA52-250F-08E7-2C98-96AE0E6F7C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618575"/>
              </p:ext>
            </p:extLst>
          </p:nvPr>
        </p:nvGraphicFramePr>
        <p:xfrm>
          <a:off x="2663825" y="4899025"/>
          <a:ext cx="6865938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301705" imgH="1105057" progId="Excel.Sheet.12">
                  <p:link updateAutomatic="1"/>
                </p:oleObj>
              </mc:Choice>
              <mc:Fallback>
                <p:oleObj name="Worksheet" r:id="rId6" imgW="6301705" imgH="1105057" progId="Excel.Sheet.12">
                  <p:link updateAutomatic="1"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94AAA52-250F-08E7-2C98-96AE0E6F7C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63825" y="4899025"/>
                        <a:ext cx="6865938" cy="120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196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FBE03AD-4C21-DD58-EA07-B249788A61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6441030"/>
              </p:ext>
            </p:extLst>
          </p:nvPr>
        </p:nvGraphicFramePr>
        <p:xfrm>
          <a:off x="363985" y="462877"/>
          <a:ext cx="11398928" cy="5804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F236FA-F8E6-39FD-0D56-F5B82EA4F9D5}"/>
              </a:ext>
            </a:extLst>
          </p:cNvPr>
          <p:cNvCxnSpPr>
            <a:cxnSpLocks/>
          </p:cNvCxnSpPr>
          <p:nvPr/>
        </p:nvCxnSpPr>
        <p:spPr>
          <a:xfrm flipV="1">
            <a:off x="2525917" y="949911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21F075D-736D-9664-F05D-3D2B51D25903}"/>
              </a:ext>
            </a:extLst>
          </p:cNvPr>
          <p:cNvCxnSpPr>
            <a:cxnSpLocks/>
          </p:cNvCxnSpPr>
          <p:nvPr/>
        </p:nvCxnSpPr>
        <p:spPr>
          <a:xfrm flipV="1">
            <a:off x="5207355" y="949911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6D68C1E-7310-4BBC-BF47-ADF9780EBFA3}"/>
              </a:ext>
            </a:extLst>
          </p:cNvPr>
          <p:cNvCxnSpPr>
            <a:cxnSpLocks/>
          </p:cNvCxnSpPr>
          <p:nvPr/>
        </p:nvCxnSpPr>
        <p:spPr>
          <a:xfrm flipV="1">
            <a:off x="7879915" y="949911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03C8B9-472B-9BB0-70DF-11C1BCB3B5A0}"/>
              </a:ext>
            </a:extLst>
          </p:cNvPr>
          <p:cNvCxnSpPr>
            <a:cxnSpLocks/>
          </p:cNvCxnSpPr>
          <p:nvPr/>
        </p:nvCxnSpPr>
        <p:spPr>
          <a:xfrm flipV="1">
            <a:off x="10561901" y="949911"/>
            <a:ext cx="0" cy="482872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854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60012A5-9501-A9DF-27F1-74360A7A58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234739"/>
              </p:ext>
            </p:extLst>
          </p:nvPr>
        </p:nvGraphicFramePr>
        <p:xfrm>
          <a:off x="355107" y="381739"/>
          <a:ext cx="11407806" cy="5717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FE3822-7EF7-A259-BBCC-E4BD5A02BF9B}"/>
              </a:ext>
            </a:extLst>
          </p:cNvPr>
          <p:cNvSpPr txBox="1"/>
          <p:nvPr/>
        </p:nvSpPr>
        <p:spPr>
          <a:xfrm>
            <a:off x="10473293" y="1863292"/>
            <a:ext cx="128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OTP: 89.7%</a:t>
            </a:r>
          </a:p>
        </p:txBody>
      </p:sp>
    </p:spTree>
    <p:extLst>
      <p:ext uri="{BB962C8B-B14F-4D97-AF65-F5344CB8AC3E}">
        <p14:creationId xmlns:p14="http://schemas.microsoft.com/office/powerpoint/2010/main" val="2196714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A9040C5-AD08-60D5-843D-0A2EA3577D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6061207"/>
              </p:ext>
            </p:extLst>
          </p:nvPr>
        </p:nvGraphicFramePr>
        <p:xfrm>
          <a:off x="379135" y="314627"/>
          <a:ext cx="5411779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2460FCA-F934-92DA-7202-F604BB8749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5499871"/>
              </p:ext>
            </p:extLst>
          </p:nvPr>
        </p:nvGraphicFramePr>
        <p:xfrm>
          <a:off x="6096000" y="314626"/>
          <a:ext cx="5524870" cy="398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DA05B5A-D82B-3926-6B59-925DAA7CB1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6469270"/>
              </p:ext>
            </p:extLst>
          </p:nvPr>
        </p:nvGraphicFramePr>
        <p:xfrm>
          <a:off x="3313113" y="4621213"/>
          <a:ext cx="5565775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3779662" imgH="738967" progId="Excel.Sheet.12">
                  <p:link updateAutomatic="1"/>
                </p:oleObj>
              </mc:Choice>
              <mc:Fallback>
                <p:oleObj name="Worksheet" r:id="rId5" imgW="3779662" imgH="738967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DA05B5A-D82B-3926-6B59-925DAA7CB1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13113" y="4621213"/>
                        <a:ext cx="5565775" cy="1087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45EC397-4A59-48D9-6E6F-F976D2117752}"/>
              </a:ext>
            </a:extLst>
          </p:cNvPr>
          <p:cNvSpPr txBox="1"/>
          <p:nvPr/>
        </p:nvSpPr>
        <p:spPr>
          <a:xfrm>
            <a:off x="8774909" y="5164962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404143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1026" name="Picture 2" descr="Reinventing Metro Public Meetings - Go Metro">
            <a:extLst>
              <a:ext uri="{FF2B5EF4-FFF2-40B4-BE49-F238E27FC236}">
                <a16:creationId xmlns:a16="http://schemas.microsoft.com/office/drawing/2014/main" id="{53853F04-86E1-0C7E-EF46-33833981B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836" y="320511"/>
            <a:ext cx="4836335" cy="216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ACB9B8F-201D-CD24-0258-2E8A617946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646926"/>
              </p:ext>
            </p:extLst>
          </p:nvPr>
        </p:nvGraphicFramePr>
        <p:xfrm>
          <a:off x="3754829" y="3082565"/>
          <a:ext cx="4682342" cy="3081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2232837" imgH="1470723" progId="Excel.Sheet.12">
                  <p:embed/>
                </p:oleObj>
              </mc:Choice>
              <mc:Fallback>
                <p:oleObj name="Worksheet" r:id="rId4" imgW="2232837" imgH="1470723" progId="Excel.Shee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CACB9B8F-201D-CD24-0258-2E8A617946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54829" y="3082565"/>
                        <a:ext cx="4682342" cy="30816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6217F08F-4633-717B-1DF8-FA3AC99E3B4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8615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CFF526-C2AA-2878-A56A-935F2445B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7"/>
            <a:ext cx="12192000" cy="68519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421171" y="3048"/>
            <a:ext cx="7487993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Route Level KPIs</a:t>
            </a:r>
          </a:p>
        </p:txBody>
      </p:sp>
    </p:spTree>
    <p:extLst>
      <p:ext uri="{BB962C8B-B14F-4D97-AF65-F5344CB8AC3E}">
        <p14:creationId xmlns:p14="http://schemas.microsoft.com/office/powerpoint/2010/main" val="1801158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19A4419-877A-C56C-BA1E-A5A8861DCA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5762183"/>
              </p:ext>
            </p:extLst>
          </p:nvPr>
        </p:nvGraphicFramePr>
        <p:xfrm>
          <a:off x="443883" y="337350"/>
          <a:ext cx="11283519" cy="5965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47184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199EE6-9B41-31CB-0F99-080ADDBCD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19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078D5B-75D4-E1F2-4280-78B8A295E78A}"/>
              </a:ext>
            </a:extLst>
          </p:cNvPr>
          <p:cNvSpPr txBox="1"/>
          <p:nvPr/>
        </p:nvSpPr>
        <p:spPr>
          <a:xfrm>
            <a:off x="4855464" y="0"/>
            <a:ext cx="6931152" cy="6854952"/>
          </a:xfrm>
          <a:prstGeom prst="rect">
            <a:avLst/>
          </a:prstGeom>
          <a:noFill/>
        </p:spPr>
        <p:txBody>
          <a:bodyPr wrap="square" lIns="0" tIns="228600" rIns="0" bIns="228600" rtlCol="0" anchor="ctr" anchorCtr="0">
            <a:noAutofit/>
          </a:bodyPr>
          <a:lstStyle/>
          <a:p>
            <a:pPr>
              <a:lnSpc>
                <a:spcPts val="35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 ExtraBold" panose="00000900000000000000" pitchFamily="2" charset="0"/>
                <a:cs typeface="Arial" panose="020B0604020202020204" pitchFamily="34" charset="0"/>
              </a:rPr>
              <a:t>Fixed-Route Ridership</a:t>
            </a:r>
            <a:endParaRPr lang="en-US" sz="5400" b="1" dirty="0">
              <a:solidFill>
                <a:schemeClr val="bg1"/>
              </a:solidFill>
              <a:latin typeface="Montserrat ExtraBold" panose="000009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82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073E053-E41B-4B5D-952A-5756A67553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1501790"/>
              </p:ext>
            </p:extLst>
          </p:nvPr>
        </p:nvGraphicFramePr>
        <p:xfrm>
          <a:off x="1206629" y="213064"/>
          <a:ext cx="9778742" cy="3107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EAF19CA-F5AF-202C-171A-3DF1A30A01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5653712"/>
              </p:ext>
            </p:extLst>
          </p:nvPr>
        </p:nvGraphicFramePr>
        <p:xfrm>
          <a:off x="1206629" y="3320249"/>
          <a:ext cx="9778742" cy="285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97028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6B11C49-BD00-0A45-19FA-879E3D058A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3846675"/>
              </p:ext>
            </p:extLst>
          </p:nvPr>
        </p:nvGraphicFramePr>
        <p:xfrm>
          <a:off x="443882" y="3364637"/>
          <a:ext cx="11327907" cy="2807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AA26CD1-CA47-FDD9-033F-07D84384FE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3971270"/>
              </p:ext>
            </p:extLst>
          </p:nvPr>
        </p:nvGraphicFramePr>
        <p:xfrm>
          <a:off x="443882" y="314455"/>
          <a:ext cx="11304236" cy="3050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620884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3E3A559-B238-6F19-09C4-3075523483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7446710"/>
              </p:ext>
            </p:extLst>
          </p:nvPr>
        </p:nvGraphicFramePr>
        <p:xfrm>
          <a:off x="1082967" y="304887"/>
          <a:ext cx="10191511" cy="2891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60BEA02-9BF2-A32D-E565-113C10E7E5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7844825"/>
              </p:ext>
            </p:extLst>
          </p:nvPr>
        </p:nvGraphicFramePr>
        <p:xfrm>
          <a:off x="1082967" y="3195960"/>
          <a:ext cx="10191511" cy="2982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174731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50F1B8-27A2-C7FD-3BF7-6DCF08C2A7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5E7FA17-BCC7-3EB9-CE1D-4F0B498D5D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B91180E-1D54-1AC8-5577-212EA60D17E4}"/>
              </a:ext>
              <a:ext uri="{147F2762-F138-4A5C-976F-8EAC2B608ADB}">
                <a16:predDERef xmlns:a16="http://schemas.microsoft.com/office/drawing/2014/main" pre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3612112"/>
              </p:ext>
            </p:extLst>
          </p:nvPr>
        </p:nvGraphicFramePr>
        <p:xfrm>
          <a:off x="292963" y="230820"/>
          <a:ext cx="11523216" cy="445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A71788A-038E-9660-8596-D1F77CB7C9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5624714"/>
              </p:ext>
            </p:extLst>
          </p:nvPr>
        </p:nvGraphicFramePr>
        <p:xfrm>
          <a:off x="2632075" y="4792663"/>
          <a:ext cx="6926263" cy="128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926474" imgH="1287890" progId="Excel.Sheet.12">
                  <p:link updateAutomatic="1"/>
                </p:oleObj>
              </mc:Choice>
              <mc:Fallback>
                <p:oleObj name="Worksheet" r:id="rId6" imgW="6926474" imgH="1287890" progId="Excel.Sheet.12">
                  <p:link updateAutomatic="1"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A71788A-038E-9660-8596-D1F77CB7C9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32075" y="4792663"/>
                        <a:ext cx="6926263" cy="1287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031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F4FBDCA-6228-7D85-212C-CA396E7CDC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8910385"/>
              </p:ext>
            </p:extLst>
          </p:nvPr>
        </p:nvGraphicFramePr>
        <p:xfrm>
          <a:off x="390616" y="602483"/>
          <a:ext cx="11292397" cy="5558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207D1E81-B718-F503-145E-D4E963B410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4305DD-DA6B-0311-9C11-0F30B0200C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CC9A41B-DBF3-42E3-7B19-99177E2016E8}"/>
              </a:ext>
            </a:extLst>
          </p:cNvPr>
          <p:cNvCxnSpPr>
            <a:cxnSpLocks/>
          </p:cNvCxnSpPr>
          <p:nvPr/>
        </p:nvCxnSpPr>
        <p:spPr>
          <a:xfrm flipV="1">
            <a:off x="2863447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1DB3DC7-162D-50A6-5C87-63F6A9B1A349}"/>
              </a:ext>
            </a:extLst>
          </p:cNvPr>
          <p:cNvCxnSpPr>
            <a:cxnSpLocks/>
          </p:cNvCxnSpPr>
          <p:nvPr/>
        </p:nvCxnSpPr>
        <p:spPr>
          <a:xfrm flipV="1">
            <a:off x="5425409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7A7B3C0-D822-5FC8-C990-ED2468E4D65A}"/>
              </a:ext>
            </a:extLst>
          </p:cNvPr>
          <p:cNvCxnSpPr>
            <a:cxnSpLocks/>
          </p:cNvCxnSpPr>
          <p:nvPr/>
        </p:nvCxnSpPr>
        <p:spPr>
          <a:xfrm flipV="1">
            <a:off x="7977290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F63A18E-793E-7F29-DADF-0C1A8210C39D}"/>
              </a:ext>
            </a:extLst>
          </p:cNvPr>
          <p:cNvCxnSpPr>
            <a:cxnSpLocks/>
          </p:cNvCxnSpPr>
          <p:nvPr/>
        </p:nvCxnSpPr>
        <p:spPr>
          <a:xfrm flipV="1">
            <a:off x="10539700" y="1074198"/>
            <a:ext cx="0" cy="45818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105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51551E4-038A-712F-0358-0BE9E6995C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1659876"/>
              </p:ext>
            </p:extLst>
          </p:nvPr>
        </p:nvGraphicFramePr>
        <p:xfrm>
          <a:off x="337708" y="363239"/>
          <a:ext cx="11451838" cy="4546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127585B-5F23-4DAA-365C-10F592AE87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0000"/>
          </a:blip>
          <a:srcRect b="57905"/>
          <a:stretch/>
        </p:blipFill>
        <p:spPr>
          <a:xfrm>
            <a:off x="0" y="6446348"/>
            <a:ext cx="12192000" cy="3744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8E3CB5-316D-15A8-1919-B245C90AC4B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8D4BD44-B1F7-CD5C-C61B-B52D86871C40}"/>
              </a:ext>
            </a:extLst>
          </p:cNvPr>
          <p:cNvCxnSpPr>
            <a:cxnSpLocks/>
          </p:cNvCxnSpPr>
          <p:nvPr/>
        </p:nvCxnSpPr>
        <p:spPr>
          <a:xfrm flipV="1">
            <a:off x="4472002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A86413-41F9-CE56-2FC7-AF2782D2BF02}"/>
              </a:ext>
            </a:extLst>
          </p:cNvPr>
          <p:cNvCxnSpPr>
            <a:cxnSpLocks/>
          </p:cNvCxnSpPr>
          <p:nvPr/>
        </p:nvCxnSpPr>
        <p:spPr>
          <a:xfrm flipV="1">
            <a:off x="9653233" y="834501"/>
            <a:ext cx="0" cy="34978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373B4029-4791-B13B-50D2-01E04E1831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28197"/>
              </p:ext>
            </p:extLst>
          </p:nvPr>
        </p:nvGraphicFramePr>
        <p:xfrm>
          <a:off x="2654300" y="4983163"/>
          <a:ext cx="6883400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265243" imgH="922224" progId="Excel.Sheet.12">
                  <p:link updateAutomatic="1"/>
                </p:oleObj>
              </mc:Choice>
              <mc:Fallback>
                <p:oleObj name="Worksheet" r:id="rId6" imgW="5265243" imgH="922224" progId="Excel.Sheet.12">
                  <p:link updateAutomatic="1"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373B4029-4791-B13B-50D2-01E04E1831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54300" y="4983163"/>
                        <a:ext cx="6883400" cy="1204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361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487190-2BA1-5E06-6D47-34A14E254E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5D88C3-4EB6-52E0-7BD0-25E28E21E4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D5B7037-DD1C-0DF0-6557-79374F0EB4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9927028"/>
              </p:ext>
            </p:extLst>
          </p:nvPr>
        </p:nvGraphicFramePr>
        <p:xfrm>
          <a:off x="349473" y="363880"/>
          <a:ext cx="5387340" cy="4452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8E61DA8-AB1A-DF8D-59D9-0DF8ACFD42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6676224"/>
              </p:ext>
            </p:extLst>
          </p:nvPr>
        </p:nvGraphicFramePr>
        <p:xfrm>
          <a:off x="5823381" y="363878"/>
          <a:ext cx="5387340" cy="4452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7B89146-6947-2B1C-855F-9BBBF89188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594366"/>
              </p:ext>
            </p:extLst>
          </p:nvPr>
        </p:nvGraphicFramePr>
        <p:xfrm>
          <a:off x="2569274" y="5353236"/>
          <a:ext cx="6508214" cy="677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67B89146-6947-2B1C-855F-9BBBF89188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69274" y="5353236"/>
                        <a:ext cx="6508214" cy="677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F2BA805-E046-DE73-A642-8A1EDC61583A}"/>
              </a:ext>
            </a:extLst>
          </p:cNvPr>
          <p:cNvSpPr txBox="1"/>
          <p:nvPr/>
        </p:nvSpPr>
        <p:spPr>
          <a:xfrm>
            <a:off x="9023483" y="5758320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1224500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4363DA-C277-3037-300B-6D7781D225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27F8CD5-FC5E-7441-198A-12772AE6C1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7529" y="106260"/>
            <a:ext cx="862725" cy="257619"/>
          </a:xfrm>
          <a:prstGeom prst="rect">
            <a:avLst/>
          </a:prstGeom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0C0D4B6-52AA-7240-F79C-4F21422E93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0326253"/>
              </p:ext>
            </p:extLst>
          </p:nvPr>
        </p:nvGraphicFramePr>
        <p:xfrm>
          <a:off x="417413" y="363877"/>
          <a:ext cx="5410200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2643CC67-DF82-B13B-2916-47231FC1D7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5732340"/>
              </p:ext>
            </p:extLst>
          </p:nvPr>
        </p:nvGraphicFramePr>
        <p:xfrm>
          <a:off x="5719709" y="363877"/>
          <a:ext cx="6054878" cy="443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E876A1F-E637-1C3A-E012-97234CBA5E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0895784"/>
              </p:ext>
            </p:extLst>
          </p:nvPr>
        </p:nvGraphicFramePr>
        <p:xfrm>
          <a:off x="2969731" y="5242252"/>
          <a:ext cx="6252538" cy="651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5334142" imgH="556134" progId="Excel.Sheet.12">
                  <p:link updateAutomatic="1"/>
                </p:oleObj>
              </mc:Choice>
              <mc:Fallback>
                <p:oleObj name="Worksheet" r:id="rId6" imgW="5334142" imgH="556134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EE876A1F-E637-1C3A-E012-97234CBA5E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69731" y="5242252"/>
                        <a:ext cx="6252538" cy="651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E929847-8294-3DF9-B403-81B8639156EA}"/>
              </a:ext>
            </a:extLst>
          </p:cNvPr>
          <p:cNvSpPr txBox="1"/>
          <p:nvPr/>
        </p:nvSpPr>
        <p:spPr>
          <a:xfrm>
            <a:off x="9147771" y="5638459"/>
            <a:ext cx="1198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*percentage points</a:t>
            </a:r>
          </a:p>
        </p:txBody>
      </p:sp>
    </p:spTree>
    <p:extLst>
      <p:ext uri="{BB962C8B-B14F-4D97-AF65-F5344CB8AC3E}">
        <p14:creationId xmlns:p14="http://schemas.microsoft.com/office/powerpoint/2010/main" val="223376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4C70449-5099-F3B5-DF67-63CDD7F088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4631231"/>
              </p:ext>
            </p:extLst>
          </p:nvPr>
        </p:nvGraphicFramePr>
        <p:xfrm>
          <a:off x="355108" y="284085"/>
          <a:ext cx="11389216" cy="5903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16420BB-2C58-43C0-2B8C-8435BD6A1958}"/>
              </a:ext>
            </a:extLst>
          </p:cNvPr>
          <p:cNvCxnSpPr>
            <a:cxnSpLocks/>
          </p:cNvCxnSpPr>
          <p:nvPr/>
        </p:nvCxnSpPr>
        <p:spPr>
          <a:xfrm flipV="1">
            <a:off x="7538199" y="763480"/>
            <a:ext cx="0" cy="484720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4C57DA9-A728-5C52-153E-79AEA905313A}"/>
              </a:ext>
            </a:extLst>
          </p:cNvPr>
          <p:cNvSpPr txBox="1"/>
          <p:nvPr/>
        </p:nvSpPr>
        <p:spPr>
          <a:xfrm>
            <a:off x="10234514" y="1424341"/>
            <a:ext cx="1602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Overall: 77.3%</a:t>
            </a:r>
          </a:p>
        </p:txBody>
      </p:sp>
    </p:spTree>
    <p:extLst>
      <p:ext uri="{BB962C8B-B14F-4D97-AF65-F5344CB8AC3E}">
        <p14:creationId xmlns:p14="http://schemas.microsoft.com/office/powerpoint/2010/main" val="331739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736D83E-A35F-2A6E-580B-0C78486734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1266615"/>
              </p:ext>
            </p:extLst>
          </p:nvPr>
        </p:nvGraphicFramePr>
        <p:xfrm>
          <a:off x="408373" y="372862"/>
          <a:ext cx="11336783" cy="4980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ACCDDBB-DD53-DBC5-3D97-6D36D5D69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80000"/>
          </a:blip>
          <a:srcRect b="57905"/>
          <a:stretch/>
        </p:blipFill>
        <p:spPr>
          <a:xfrm>
            <a:off x="0" y="6479181"/>
            <a:ext cx="12192000" cy="3744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FC8E6A-2957-5879-1CBA-2D95FC5AC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3293" y="123995"/>
            <a:ext cx="1602377" cy="47848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43FAB2C-B874-B838-0FE4-40ADC604C357}"/>
              </a:ext>
            </a:extLst>
          </p:cNvPr>
          <p:cNvCxnSpPr>
            <a:cxnSpLocks/>
          </p:cNvCxnSpPr>
          <p:nvPr/>
        </p:nvCxnSpPr>
        <p:spPr>
          <a:xfrm flipV="1">
            <a:off x="4177941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3526584-D049-68D6-DF6F-3C15AB82E0A6}"/>
              </a:ext>
            </a:extLst>
          </p:cNvPr>
          <p:cNvCxnSpPr>
            <a:cxnSpLocks/>
          </p:cNvCxnSpPr>
          <p:nvPr/>
        </p:nvCxnSpPr>
        <p:spPr>
          <a:xfrm flipV="1">
            <a:off x="9547452" y="852256"/>
            <a:ext cx="0" cy="420468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F1D0125-6539-09F0-2CD4-52C3B6666A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0696088"/>
              </p:ext>
            </p:extLst>
          </p:nvPr>
        </p:nvGraphicFramePr>
        <p:xfrm>
          <a:off x="2540000" y="5602288"/>
          <a:ext cx="711835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4572000" imgH="373301" progId="Excel.Sheet.12">
                  <p:link updateAutomatic="1"/>
                </p:oleObj>
              </mc:Choice>
              <mc:Fallback>
                <p:oleObj name="Worksheet" r:id="rId5" imgW="4572000" imgH="373301" progId="Excel.Sheet.12">
                  <p:link updateAutomatic="1"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0F1D0125-6539-09F0-2CD4-52C3B6666A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40000" y="5602288"/>
                        <a:ext cx="7118350" cy="58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8824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33A1"/>
      </a:accent1>
      <a:accent2>
        <a:srgbClr val="2A75B0"/>
      </a:accent2>
      <a:accent3>
        <a:srgbClr val="68C9F2"/>
      </a:accent3>
      <a:accent4>
        <a:srgbClr val="C1D22F"/>
      </a:accent4>
      <a:accent5>
        <a:srgbClr val="F68924"/>
      </a:accent5>
      <a:accent6>
        <a:srgbClr val="DC6626"/>
      </a:accent6>
      <a:hlink>
        <a:srgbClr val="0033A1"/>
      </a:hlink>
      <a:folHlink>
        <a:srgbClr val="68C9F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2">
    <a:dk1>
      <a:srgbClr val="000000"/>
    </a:dk1>
    <a:lt1>
      <a:srgbClr val="FFFFFF"/>
    </a:lt1>
    <a:dk2>
      <a:srgbClr val="000000"/>
    </a:dk2>
    <a:lt2>
      <a:srgbClr val="FFFFFF"/>
    </a:lt2>
    <a:accent1>
      <a:srgbClr val="0033A1"/>
    </a:accent1>
    <a:accent2>
      <a:srgbClr val="2A75B0"/>
    </a:accent2>
    <a:accent3>
      <a:srgbClr val="68C9F2"/>
    </a:accent3>
    <a:accent4>
      <a:srgbClr val="C1D22F"/>
    </a:accent4>
    <a:accent5>
      <a:srgbClr val="F68924"/>
    </a:accent5>
    <a:accent6>
      <a:srgbClr val="DC6626"/>
    </a:accent6>
    <a:hlink>
      <a:srgbClr val="0033A1"/>
    </a:hlink>
    <a:folHlink>
      <a:srgbClr val="68C9F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81A1700288AB44A6F8F733FB0692B4" ma:contentTypeVersion="13" ma:contentTypeDescription="Create a new document." ma:contentTypeScope="" ma:versionID="c0ffbb6504843703caffbc9949b16af5">
  <xsd:schema xmlns:xsd="http://www.w3.org/2001/XMLSchema" xmlns:xs="http://www.w3.org/2001/XMLSchema" xmlns:p="http://schemas.microsoft.com/office/2006/metadata/properties" xmlns:ns2="adf42945-313f-404e-8888-b29adbe5d9de" xmlns:ns3="ba8634e3-3484-4f9c-a4c2-f0eaf0b2e3ee" targetNamespace="http://schemas.microsoft.com/office/2006/metadata/properties" ma:root="true" ma:fieldsID="82c71f7aa78c2456b12ab66cee2d352b" ns2:_="" ns3:_="">
    <xsd:import namespace="adf42945-313f-404e-8888-b29adbe5d9de"/>
    <xsd:import namespace="ba8634e3-3484-4f9c-a4c2-f0eaf0b2e3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42945-313f-404e-8888-b29adbe5d9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6be006e-79d8-4dce-a5c2-9b91ffe315b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8634e3-3484-4f9c-a4c2-f0eaf0b2e3e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d4ed4fd-279b-4dc2-b0bc-5d55da701b5e}" ma:internalName="TaxCatchAll" ma:showField="CatchAllData" ma:web="ba8634e3-3484-4f9c-a4c2-f0eaf0b2e3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df42945-313f-404e-8888-b29adbe5d9de">
      <Terms xmlns="http://schemas.microsoft.com/office/infopath/2007/PartnerControls"/>
    </lcf76f155ced4ddcb4097134ff3c332f>
    <TaxCatchAll xmlns="ba8634e3-3484-4f9c-a4c2-f0eaf0b2e3ee" xsi:nil="true"/>
  </documentManagement>
</p:properties>
</file>

<file path=customXml/itemProps1.xml><?xml version="1.0" encoding="utf-8"?>
<ds:datastoreItem xmlns:ds="http://schemas.openxmlformats.org/officeDocument/2006/customXml" ds:itemID="{1CC3BF91-B1B7-4B05-A338-E2C6B5EEE6A5}"/>
</file>

<file path=customXml/itemProps2.xml><?xml version="1.0" encoding="utf-8"?>
<ds:datastoreItem xmlns:ds="http://schemas.openxmlformats.org/officeDocument/2006/customXml" ds:itemID="{C7B8A435-153E-46DE-9D43-73FDEFD8AD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3626B3-481C-4C9A-B08F-FA0F9FF1CBED}">
  <ds:schemaRefs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ba8634e3-3484-4f9c-a4c2-f0eaf0b2e3ee"/>
    <ds:schemaRef ds:uri="http://www.w3.org/XML/1998/namespace"/>
    <ds:schemaRef ds:uri="http://schemas.microsoft.com/office/infopath/2007/PartnerControls"/>
    <ds:schemaRef ds:uri="adf42945-313f-404e-8888-b29adbe5d9d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9907</TotalTime>
  <Words>191</Words>
  <Application>Microsoft Office PowerPoint</Application>
  <PresentationFormat>Widescreen</PresentationFormat>
  <Paragraphs>39</Paragraphs>
  <Slides>22</Slides>
  <Notes>5</Notes>
  <HiddenSlides>0</HiddenSlides>
  <MMClips>0</MMClips>
  <ScaleCrop>false</ScaleCrop>
  <HeadingPairs>
    <vt:vector size="10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Arial</vt:lpstr>
      <vt:lpstr>Calibri</vt:lpstr>
      <vt:lpstr>Montserrat ExtraBold</vt:lpstr>
      <vt:lpstr>Office Theme 2013 - 2022</vt:lpstr>
      <vt:lpstr>https://m365gometro-my.sharepoint.com/personal/msamaan_go-metro_com/Documents/Ridership Report/RidershipReport_DataWorkspace.xlsx!Charts!R50C14:R55C21</vt:lpstr>
      <vt:lpstr>https://m365gometro-my.sharepoint.com/personal/msamaan_go-metro_com/Documents/Ridership Report/RidershipReport_DataWorkspace.xlsx!Charts!R57C14:R60C19</vt:lpstr>
      <vt:lpstr>https://m365gometro-my.sharepoint.com/personal/msamaan_go-metro_com/Documents/Ridership Report/RidershipReport_DataWorkspace.xlsx!Charts!R17C33:R19C36</vt:lpstr>
      <vt:lpstr>https://m365gometro-my.sharepoint.com/personal/msamaan_go-metro_com/Documents/Ridership Report/RidershipReport_DataWorkspace.xlsx!Charts!R22C33:R24C36</vt:lpstr>
      <vt:lpstr>https://m365gometro-my.sharepoint.com/personal/msamaan_go-metro_com/Documents/Ridership Report/RidershipReport_DataWorkspace.xlsx!Charts!R45C44:R46C47</vt:lpstr>
      <vt:lpstr>https://m365gometro-my.sharepoint.com/personal/msamaan_go-metro_com/Documents/Ridership Report/RidershipReport_DataWorkspace.xlsx!Charts!R34C50:R39C55</vt:lpstr>
      <vt:lpstr>https://m365gometro-my.sharepoint.com/personal/msamaan_go-metro_com/Documents/Ridership Report/RidershipReport_DataWorkspace.xlsx!Charts!R52C68:R55C71</vt:lpstr>
      <vt:lpstr>Microsoft Excel 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Samaan</dc:creator>
  <cp:lastModifiedBy>Mark A. Samaan</cp:lastModifiedBy>
  <cp:revision>97</cp:revision>
  <cp:lastPrinted>2023-02-10T15:03:42Z</cp:lastPrinted>
  <dcterms:created xsi:type="dcterms:W3CDTF">2023-01-11T15:16:17Z</dcterms:created>
  <dcterms:modified xsi:type="dcterms:W3CDTF">2023-06-12T20:21:11Z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0x0101007081A1700288AB44A6F8F733FB0692B4</vt:lpwstr>
  </property>
  <property fmtid="{D5CDD505-2E9C-101B-9397-08002B2CF9AE}" pid="3" name="MediaServiceImageTags">
    <vt:lpwstr/>
  </property>
</Properties>
</file>